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24384000" cy="13716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0"/>
    <p:restoredTop sz="94648"/>
  </p:normalViewPr>
  <p:slideViewPr>
    <p:cSldViewPr snapToGrid="0" snapToObjects="1">
      <p:cViewPr varScale="1">
        <p:scale>
          <a:sx n="35" d="100"/>
          <a:sy n="35" d="100"/>
        </p:scale>
        <p:origin x="-456" y="-78"/>
      </p:cViewPr>
      <p:guideLst>
        <p:guide orient="horz" pos="4320"/>
        <p:guide pos="76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3.0082081732448494E-2"/>
          <c:y val="3.8879703391953513E-2"/>
          <c:w val="0.96483147048550544"/>
          <c:h val="0.89192845332932547"/>
        </c:manualLayout>
      </c:layout>
      <c:barChart>
        <c:barDir val="col"/>
        <c:grouping val="clustered"/>
        <c:ser>
          <c:idx val="0"/>
          <c:order val="0"/>
          <c:tx>
            <c:strRef>
              <c:f>label 0</c:f>
              <c:strCache>
                <c:ptCount val="1"/>
                <c:pt idx="0">
                  <c:v>Дефицит</c:v>
                </c:pt>
              </c:strCache>
            </c:strRef>
          </c:tx>
          <c:spPr>
            <a:solidFill>
              <a:srgbClr val="E13B3E"/>
            </a:solidFill>
            <a:ln w="9360">
              <a:solidFill>
                <a:srgbClr val="F9F9F9"/>
              </a:solidFill>
              <a:round/>
            </a:ln>
          </c:spPr>
          <c:dLbls>
            <c:spPr>
              <a:noFill/>
              <a:ln>
                <a:noFill/>
              </a:ln>
              <a:effectLst/>
            </c:spPr>
            <c:txPr>
              <a:bodyPr wrap="square"/>
              <a:lstStyle/>
              <a:p>
                <a:pPr>
                  <a:defRPr lang="ru-RU" sz="1000" b="0" strike="noStrike" spc="-1">
                    <a:solidFill>
                      <a:srgbClr val="000000"/>
                    </a:solidFill>
                    <a:latin typeface="Lucida Grande"/>
                    <a:ea typeface="Lucida Grande"/>
                  </a:defRPr>
                </a:pPr>
                <a:endParaRPr lang="es-ES"/>
              </a:p>
            </c:txPr>
            <c:dLblPos val="outEnd"/>
            <c:showBubbleSize val="1"/>
            <c:separator>; </c:separator>
            <c:extLst xmlns:c16r2="http://schemas.microsoft.com/office/drawing/2015/06/chart">
              <c:ext xmlns:c15="http://schemas.microsoft.com/office/drawing/2012/chart" uri="{CE6537A1-D6FC-4f65-9D91-7224C49458BB}">
                <c15:showLeaderLines val="1"/>
              </c:ext>
            </c:extLst>
          </c:dLbls>
          <c:cat>
            <c:strRef>
              <c:f>categories</c:f>
              <c:strCache>
                <c:ptCount val="7"/>
                <c:pt idx="0">
                  <c:v>Austria</c:v>
                </c:pt>
                <c:pt idx="1">
                  <c:v>Francia</c:v>
                </c:pt>
                <c:pt idx="2">
                  <c:v>Alemania</c:v>
                </c:pt>
                <c:pt idx="3">
                  <c:v>Holanda</c:v>
                </c:pt>
                <c:pt idx="4">
                  <c:v>España</c:v>
                </c:pt>
                <c:pt idx="5">
                  <c:v>Turquía</c:v>
                </c:pt>
                <c:pt idx="6">
                  <c:v>Rusia</c:v>
                </c:pt>
              </c:strCache>
            </c:strRef>
          </c:cat>
          <c:val>
            <c:numRef>
              <c:f>0</c:f>
              <c:numCache>
                <c:formatCode>General</c:formatCode>
                <c:ptCount val="7"/>
                <c:pt idx="0">
                  <c:v>12</c:v>
                </c:pt>
                <c:pt idx="1">
                  <c:v>5</c:v>
                </c:pt>
                <c:pt idx="2">
                  <c:v>17</c:v>
                </c:pt>
                <c:pt idx="3">
                  <c:v>9</c:v>
                </c:pt>
                <c:pt idx="6">
                  <c:v>56</c:v>
                </c:pt>
              </c:numCache>
            </c:numRef>
          </c:val>
          <c:extLst xmlns:c16r2="http://schemas.microsoft.com/office/drawing/2015/06/chart">
            <c:ext xmlns:c16="http://schemas.microsoft.com/office/drawing/2014/chart" uri="{C3380CC4-5D6E-409C-BE32-E72D297353CC}">
              <c16:uniqueId val="{00000000-8C6E-CE43-ACF5-38741A136C06}"/>
            </c:ext>
          </c:extLst>
        </c:ser>
        <c:ser>
          <c:idx val="1"/>
          <c:order val="1"/>
          <c:tx>
            <c:strRef>
              <c:f>label 1</c:f>
              <c:strCache>
                <c:ptCount val="1"/>
                <c:pt idx="0">
                  <c:v>Недостаток</c:v>
                </c:pt>
              </c:strCache>
            </c:strRef>
          </c:tx>
          <c:spPr>
            <a:solidFill>
              <a:srgbClr val="E9C33A"/>
            </a:solidFill>
            <a:ln w="9360">
              <a:solidFill>
                <a:srgbClr val="F9F9F9"/>
              </a:solidFill>
              <a:round/>
            </a:ln>
          </c:spPr>
          <c:dLbls>
            <c:spPr>
              <a:noFill/>
              <a:ln>
                <a:noFill/>
              </a:ln>
              <a:effectLst/>
            </c:spPr>
            <c:txPr>
              <a:bodyPr wrap="square"/>
              <a:lstStyle/>
              <a:p>
                <a:pPr>
                  <a:defRPr lang="ru-RU" sz="1000" b="0" strike="noStrike" spc="-1">
                    <a:solidFill>
                      <a:srgbClr val="000000"/>
                    </a:solidFill>
                    <a:latin typeface="Lucida Grande"/>
                    <a:ea typeface="Lucida Grande"/>
                  </a:defRPr>
                </a:pPr>
                <a:endParaRPr lang="es-ES"/>
              </a:p>
            </c:txPr>
            <c:dLblPos val="outEnd"/>
            <c:showBubbleSize val="1"/>
            <c:separator>; </c:separator>
            <c:extLst xmlns:c16r2="http://schemas.microsoft.com/office/drawing/2015/06/chart">
              <c:ext xmlns:c15="http://schemas.microsoft.com/office/drawing/2012/chart" uri="{CE6537A1-D6FC-4f65-9D91-7224C49458BB}">
                <c15:showLeaderLines val="1"/>
              </c:ext>
            </c:extLst>
          </c:dLbls>
          <c:cat>
            <c:strRef>
              <c:f>categories</c:f>
              <c:strCache>
                <c:ptCount val="7"/>
                <c:pt idx="0">
                  <c:v>Austria</c:v>
                </c:pt>
                <c:pt idx="1">
                  <c:v>Francia</c:v>
                </c:pt>
                <c:pt idx="2">
                  <c:v>Alemania</c:v>
                </c:pt>
                <c:pt idx="3">
                  <c:v>Holanda</c:v>
                </c:pt>
                <c:pt idx="4">
                  <c:v>España</c:v>
                </c:pt>
                <c:pt idx="5">
                  <c:v>Turquía</c:v>
                </c:pt>
                <c:pt idx="6">
                  <c:v>Rusia</c:v>
                </c:pt>
              </c:strCache>
            </c:strRef>
          </c:cat>
          <c:val>
            <c:numRef>
              <c:f>1</c:f>
              <c:numCache>
                <c:formatCode>General</c:formatCode>
                <c:ptCount val="7"/>
                <c:pt idx="0">
                  <c:v>38</c:v>
                </c:pt>
                <c:pt idx="1">
                  <c:v>42</c:v>
                </c:pt>
                <c:pt idx="2">
                  <c:v>57</c:v>
                </c:pt>
                <c:pt idx="3">
                  <c:v>37</c:v>
                </c:pt>
                <c:pt idx="4">
                  <c:v>32</c:v>
                </c:pt>
                <c:pt idx="5">
                  <c:v>74</c:v>
                </c:pt>
                <c:pt idx="6">
                  <c:v>84</c:v>
                </c:pt>
              </c:numCache>
            </c:numRef>
          </c:val>
          <c:extLst xmlns:c16r2="http://schemas.microsoft.com/office/drawing/2015/06/chart">
            <c:ext xmlns:c16="http://schemas.microsoft.com/office/drawing/2014/chart" uri="{C3380CC4-5D6E-409C-BE32-E72D297353CC}">
              <c16:uniqueId val="{00000001-8C6E-CE43-ACF5-38741A136C06}"/>
            </c:ext>
          </c:extLst>
        </c:ser>
        <c:axId val="60564608"/>
        <c:axId val="60566144"/>
      </c:barChart>
      <c:catAx>
        <c:axId val="60564608"/>
        <c:scaling>
          <c:orientation val="minMax"/>
        </c:scaling>
        <c:axPos val="b"/>
        <c:numFmt formatCode="General" sourceLinked="0"/>
        <c:tickLblPos val="low"/>
        <c:spPr>
          <a:ln w="12600">
            <a:solidFill>
              <a:srgbClr val="888888"/>
            </a:solidFill>
            <a:round/>
          </a:ln>
        </c:spPr>
        <c:txPr>
          <a:bodyPr/>
          <a:lstStyle/>
          <a:p>
            <a:pPr>
              <a:defRPr lang="ru-RU" sz="1800" b="0" strike="noStrike" spc="-1">
                <a:solidFill>
                  <a:srgbClr val="000000"/>
                </a:solidFill>
                <a:latin typeface="Helvetica Light"/>
                <a:ea typeface="Lucida Grande"/>
              </a:defRPr>
            </a:pPr>
            <a:endParaRPr lang="es-ES"/>
          </a:p>
        </c:txPr>
        <c:crossAx val="60566144"/>
        <c:crosses val="autoZero"/>
        <c:auto val="1"/>
        <c:lblAlgn val="ctr"/>
        <c:lblOffset val="100"/>
      </c:catAx>
      <c:valAx>
        <c:axId val="60566144"/>
        <c:scaling>
          <c:orientation val="minMax"/>
        </c:scaling>
        <c:axPos val="l"/>
        <c:majorGridlines>
          <c:spPr>
            <a:ln w="12600">
              <a:solidFill>
                <a:srgbClr val="888888"/>
              </a:solidFill>
              <a:round/>
            </a:ln>
          </c:spPr>
        </c:majorGridlines>
        <c:numFmt formatCode="#,##0" sourceLinked="0"/>
        <c:tickLblPos val="nextTo"/>
        <c:spPr>
          <a:ln w="12600">
            <a:solidFill>
              <a:srgbClr val="888888"/>
            </a:solidFill>
            <a:round/>
          </a:ln>
        </c:spPr>
        <c:txPr>
          <a:bodyPr/>
          <a:lstStyle/>
          <a:p>
            <a:pPr>
              <a:defRPr lang="ru-RU" sz="1800" b="0" strike="noStrike" spc="-1">
                <a:solidFill>
                  <a:srgbClr val="000000"/>
                </a:solidFill>
                <a:latin typeface="Arial"/>
                <a:ea typeface="Lucida Grande"/>
              </a:defRPr>
            </a:pPr>
            <a:endParaRPr lang="es-ES"/>
          </a:p>
        </c:txPr>
        <c:crossAx val="60564608"/>
        <c:crosses val="autoZero"/>
        <c:crossBetween val="between"/>
        <c:majorUnit val="10"/>
        <c:minorUnit val="5"/>
      </c:valAx>
      <c:spPr>
        <a:noFill/>
        <a:ln w="12600">
          <a:noFill/>
        </a:ln>
      </c:spPr>
    </c:plotArea>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166"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67"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16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16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17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04670E7-7DB4-405E-AB79-6AF32C35B49B}" type="slidenum">
              <a:rPr lang="ru-RU" sz="1400" b="0" strike="noStrike" spc="-1">
                <a:latin typeface="Times New Roman"/>
              </a:rPr>
              <a:pPr algn="r"/>
              <a:t>‹Nº›</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laceHolder 1"/>
          <p:cNvSpPr>
            <a:spLocks noGrp="1" noRot="1" noChangeAspect="1"/>
          </p:cNvSpPr>
          <p:nvPr>
            <p:ph type="sldImg"/>
          </p:nvPr>
        </p:nvSpPr>
        <p:spPr>
          <a:xfrm>
            <a:off x="381000" y="685800"/>
            <a:ext cx="6096000" cy="3429000"/>
          </a:xfrm>
          <a:prstGeom prst="rect">
            <a:avLst/>
          </a:prstGeom>
        </p:spPr>
      </p:sp>
      <p:sp>
        <p:nvSpPr>
          <p:cNvPr id="411"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es-AR" sz="2000" b="0" strike="noStrike" spc="-1">
                <a:latin typeface="Arial"/>
              </a:rPr>
              <a:t>El cuerpo humano es un sistema complejo en el cual todos los elementos se encuentran en constante interacción. La salud y el bienestar general dependen directamente de cuán bien coordinado esté su trabajo. La eficacia de las vitaminas puede ser reforzazda con “moléculas auxiliares” o cofactores, complejos que intervienen en los procesos bioquímicos. Los cofactores más significativos para incrementar la acción de la vitamina D son:</a:t>
            </a:r>
            <a:r>
              <a:t/>
            </a:r>
            <a:br/>
            <a:endParaRPr lang="ru-RU" sz="2000" b="0" strike="noStrike" spc="-1">
              <a:latin typeface="Arial"/>
            </a:endParaRPr>
          </a:p>
          <a:p>
            <a:pPr marL="216000" indent="-215640">
              <a:lnSpc>
                <a:spcPct val="100000"/>
              </a:lnSpc>
              <a:tabLst>
                <a:tab pos="0" algn="l"/>
              </a:tabLst>
            </a:pPr>
            <a:r>
              <a:rPr lang="es-AR" sz="2000" b="1" strike="noStrike" spc="-1">
                <a:latin typeface="Arial"/>
              </a:rPr>
              <a:t>Calcio.</a:t>
            </a:r>
            <a:r>
              <a:rPr lang="es-AR" sz="2000" b="0" strike="noStrike" spc="-1">
                <a:latin typeface="Arial"/>
              </a:rPr>
              <a:t> La vitamina D controla el nivel de calcio del organismo. Este mineral se absorbe adecuadamente sólo cuando la vitamina D está presente en cantidades suficientes. Por ello las dos sustancias se hallan inextricablemente unidas. </a:t>
            </a:r>
            <a:r>
              <a:t/>
            </a:r>
            <a:br/>
            <a:endParaRPr lang="ru-RU" sz="2000" b="0" strike="noStrike" spc="-1">
              <a:latin typeface="Arial"/>
            </a:endParaRPr>
          </a:p>
          <a:p>
            <a:pPr marL="216000" indent="-215640">
              <a:lnSpc>
                <a:spcPct val="100000"/>
              </a:lnSpc>
              <a:tabLst>
                <a:tab pos="0" algn="l"/>
              </a:tabLst>
            </a:pPr>
            <a:r>
              <a:rPr lang="es-AR" sz="2000" b="1" strike="noStrike" spc="-1">
                <a:latin typeface="Arial"/>
              </a:rPr>
              <a:t>Magnesio</a:t>
            </a:r>
            <a:r>
              <a:rPr lang="es-AR" sz="2000" b="0" strike="noStrike" spc="-1">
                <a:latin typeface="Arial"/>
              </a:rPr>
              <a:t>. Este elemento cumple una amplia gama de funciones. Por ejemplo, es necesario para convertir el alimento en energía. El magnesio también interviene en la absorción del calcio, el fósforo, el sodio, el potasio y la vitamina D. Un déficit de magnesio puede corregirse no sólo con la ayuda de complementos alimenticios, sino también a través de la inclusión de productos como espinaca, frutos secos, semillas y cereales integrales en la dieta. </a:t>
            </a:r>
            <a:endParaRPr lang="ru-RU" sz="2000" b="0" strike="noStrike" spc="-1">
              <a:latin typeface="Arial"/>
            </a:endParaRPr>
          </a:p>
          <a:p>
            <a:pPr marL="216000" indent="-215640">
              <a:lnSpc>
                <a:spcPct val="100000"/>
              </a:lnSpc>
              <a:tabLst>
                <a:tab pos="0" algn="l"/>
              </a:tabLst>
            </a:pPr>
            <a:endParaRPr lang="ru-RU" sz="2000" b="0" strike="noStrike" spc="-1">
              <a:latin typeface="Arial"/>
            </a:endParaRPr>
          </a:p>
          <a:p>
            <a:pPr marL="216000" indent="-215640">
              <a:lnSpc>
                <a:spcPct val="100000"/>
              </a:lnSpc>
              <a:tabLst>
                <a:tab pos="0" algn="l"/>
              </a:tabLst>
            </a:pPr>
            <a:r>
              <a:rPr lang="es-AR" sz="2000" b="1" strike="noStrike" spc="-1">
                <a:latin typeface="Arial"/>
              </a:rPr>
              <a:t>Vitamina К.</a:t>
            </a:r>
            <a:r>
              <a:rPr lang="es-AR" sz="2000" b="0" strike="noStrike" spc="-1">
                <a:latin typeface="Arial"/>
              </a:rPr>
              <a:t> Este elemento es responsable de la salud de los huesos, además de mejorar la coagulación sanguínea, por lo que resulta esencial para el organismo. Si no estuviera presente, moriríamos como consecuencia de las más pequeñas lesiones. Las vitaminas D y К trabajan juntas en lo que atañe al correcto desarrollo del sistema esquelético. Las reservas de vitamina K pueden reponerse con la ayuda de alimentos como col rizada, espinaca, hígado, huevos y queso duro.</a:t>
            </a:r>
            <a:endParaRPr lang="ru-RU" sz="2000" b="0" strike="noStrike" spc="-1">
              <a:latin typeface="Arial"/>
            </a:endParaRPr>
          </a:p>
          <a:p>
            <a:pPr marL="216000" indent="-215640">
              <a:lnSpc>
                <a:spcPct val="100000"/>
              </a:lnSpc>
              <a:tabLst>
                <a:tab pos="0" algn="l"/>
              </a:tabLst>
            </a:pPr>
            <a:endParaRPr lang="ru-RU" sz="2000" b="0" strike="noStrike" spc="-1">
              <a:latin typeface="Arial"/>
            </a:endParaRPr>
          </a:p>
          <a:p>
            <a:pPr marL="216000" indent="-215640">
              <a:lnSpc>
                <a:spcPct val="100000"/>
              </a:lnSpc>
              <a:tabLst>
                <a:tab pos="0" algn="l"/>
              </a:tabLst>
            </a:pPr>
            <a:r>
              <a:rPr lang="es-AR" sz="2000" b="1" strike="noStrike" spc="-1">
                <a:latin typeface="Arial"/>
              </a:rPr>
              <a:t>Zinc</a:t>
            </a:r>
            <a:r>
              <a:rPr lang="es-AR" sz="2000" b="0" strike="noStrike" spc="-1">
                <a:latin typeface="Arial"/>
              </a:rPr>
              <a:t>. Se trata de un elemento multifuncional. Gracias a su acción, el cuerpo crece y se desarrolla, se forman nuevas células</a:t>
            </a:r>
            <a:r>
              <a:rPr lang="es-AR" sz="2000" b="0" strike="noStrike" spc="-1">
                <a:solidFill>
                  <a:srgbClr val="000000"/>
                </a:solidFill>
                <a:highlight>
                  <a:srgbClr val="FFFF00"/>
                </a:highlight>
                <a:latin typeface="Arial"/>
              </a:rPr>
              <a:t>, se combaten infecciones y se absorben adecuadamente las grasas, las proteínas y los carbohidratos. Además, el zinc facilita la absorción de la vitamina D y contribuye a que el calcio ingrese al tejido óseo. Este elemento se encuentra en la carne, los vegetales y algunos cereales.</a:t>
            </a:r>
            <a:endParaRPr lang="ru-RU" sz="2000" b="0" strike="noStrike" spc="-1">
              <a:latin typeface="Arial"/>
            </a:endParaRPr>
          </a:p>
          <a:p>
            <a:pPr marL="216000" indent="-215640">
              <a:lnSpc>
                <a:spcPct val="100000"/>
              </a:lnSpc>
              <a:tabLst>
                <a:tab pos="0" algn="l"/>
              </a:tabLst>
            </a:pPr>
            <a:endParaRPr lang="ru-RU" sz="2000" b="0" strike="noStrike" spc="-1">
              <a:latin typeface="Arial"/>
            </a:endParaRPr>
          </a:p>
          <a:p>
            <a:pPr marL="216000" indent="-215640">
              <a:lnSpc>
                <a:spcPct val="100000"/>
              </a:lnSpc>
              <a:tabLst>
                <a:tab pos="0" algn="l"/>
              </a:tabLst>
            </a:pPr>
            <a:r>
              <a:rPr lang="es-AR" sz="2000" b="1" strike="noStrike" spc="-1">
                <a:solidFill>
                  <a:srgbClr val="000000"/>
                </a:solidFill>
                <a:highlight>
                  <a:srgbClr val="FFFF00"/>
                </a:highlight>
                <a:latin typeface="Arial"/>
              </a:rPr>
              <a:t>Boro.</a:t>
            </a:r>
            <a:r>
              <a:rPr lang="es-AR" sz="2000" b="0" strike="noStrike" spc="-1">
                <a:solidFill>
                  <a:srgbClr val="000000"/>
                </a:solidFill>
                <a:highlight>
                  <a:srgbClr val="FFFF00"/>
                </a:highlight>
                <a:latin typeface="Arial"/>
              </a:rPr>
              <a:t> Aunque esta sustancia es necesaria en cantidades pequeñas, resulta igualmente indispensable. El boro interviene en el metabolismo y la absorción de la vitamina D. Se encuentra en la mantequilla de maní, el vino, el aguacate, las pasas de uva y algunas verduras de hoja. </a:t>
            </a:r>
            <a:endParaRPr lang="ru-RU" sz="2000" b="0" strike="noStrike" spc="-1">
              <a:latin typeface="Arial"/>
            </a:endParaRPr>
          </a:p>
          <a:p>
            <a:pPr marL="216000" indent="-215640">
              <a:lnSpc>
                <a:spcPct val="100000"/>
              </a:lnSpc>
              <a:tabLst>
                <a:tab pos="0" algn="l"/>
              </a:tabLst>
            </a:pPr>
            <a:endParaRPr lang="ru-RU" sz="2000" b="0" strike="noStrike" spc="-1">
              <a:latin typeface="Arial"/>
            </a:endParaRPr>
          </a:p>
          <a:p>
            <a:pPr marL="216000" indent="-215640">
              <a:lnSpc>
                <a:spcPct val="100000"/>
              </a:lnSpc>
              <a:tabLst>
                <a:tab pos="0" algn="l"/>
              </a:tabLst>
            </a:pPr>
            <a:r>
              <a:rPr lang="es-AR" sz="2000" b="1" strike="noStrike" spc="-1">
                <a:solidFill>
                  <a:srgbClr val="000000"/>
                </a:solidFill>
                <a:highlight>
                  <a:srgbClr val="FFFF00"/>
                </a:highlight>
                <a:latin typeface="Arial"/>
              </a:rPr>
              <a:t>Vitamina А. </a:t>
            </a:r>
            <a:r>
              <a:rPr lang="es-AR" sz="2000" b="0" strike="noStrike" spc="-1">
                <a:solidFill>
                  <a:srgbClr val="000000"/>
                </a:solidFill>
                <a:highlight>
                  <a:srgbClr val="FFFF00"/>
                </a:highlight>
                <a:latin typeface="Arial"/>
              </a:rPr>
              <a:t>Controla la síntesis de proteínas. Junto con la vitamina D, interviene en las funciones del código genético. Si una persona tiene niveles insuficientes de retinol*, la funcionalidad de la vitamina D se ve alterada. La vitamina А está presente en la zanahoria, el mango, el hígado, la manteca, el queso y la leche. </a:t>
            </a:r>
            <a:r>
              <a:rPr lang="es-ES" sz="2000" b="0" strike="noStrike" spc="-1">
                <a:solidFill>
                  <a:srgbClr val="000000"/>
                </a:solidFill>
                <a:highlight>
                  <a:srgbClr val="FFFF00"/>
                </a:highlight>
                <a:latin typeface="Roboto"/>
              </a:rPr>
              <a:t>El retinol* es una sustancia liposoluble y un poderoso antioxidante. Si se lo ingiere a través de alimentos de origen vegetal, una combinación con alimentos grasos mejorará su absorción.</a:t>
            </a:r>
            <a:endParaRPr lang="ru-RU" sz="2000" b="0" strike="noStrike" spc="-1">
              <a:latin typeface="Arial"/>
            </a:endParaRPr>
          </a:p>
          <a:p>
            <a:pPr marL="216000" indent="-215640">
              <a:lnSpc>
                <a:spcPct val="100000"/>
              </a:lnSpc>
              <a:tabLst>
                <a:tab pos="0" algn="l"/>
              </a:tabLst>
            </a:pPr>
            <a:r>
              <a:rPr lang="en-CA" sz="2000" b="0" strike="noStrike" spc="-1">
                <a:solidFill>
                  <a:srgbClr val="000000"/>
                </a:solidFill>
                <a:highlight>
                  <a:srgbClr val="FFFF00"/>
                </a:highlight>
                <a:latin typeface="Roboto"/>
              </a:rPr>
              <a:t>*</a:t>
            </a:r>
            <a:r>
              <a:rPr lang="es-ES" sz="2000" b="0" strike="noStrike" spc="-1">
                <a:solidFill>
                  <a:srgbClr val="000000"/>
                </a:solidFill>
                <a:highlight>
                  <a:srgbClr val="FFFF00"/>
                </a:highlight>
                <a:latin typeface="Roboto"/>
              </a:rPr>
              <a:t>La vitamina A procede de dos fuentes. Un grupo, llamado retinoides, procede de fuentes animales e incluye el retinol. El otro grupo, llamado carotenoides, procede de las plantas e incluye el betacaroteno. Nuestro organismo transforma el betacaroteno en vitamina A.</a:t>
            </a:r>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380880" y="685800"/>
            <a:ext cx="6095520" cy="3428640"/>
          </a:xfrm>
          <a:prstGeom prst="rect">
            <a:avLst/>
          </a:prstGeom>
        </p:spPr>
      </p:sp>
      <p:sp>
        <p:nvSpPr>
          <p:cNvPr id="41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es-ES" sz="2000" b="0" strike="noStrike" spc="-1">
                <a:solidFill>
                  <a:srgbClr val="000000"/>
                </a:solidFill>
                <a:latin typeface="Roboto"/>
              </a:rPr>
              <a:t>La vitamina D liposoluble se considera la forma natural de este elemento. Dado que la vitamina D es soluble en grasa, para el organismo resulta más natural cuando se obtiene en combinación con aceite de coco. El colecalciferol liposoluble tiende a acumularse en el hígado o en el tejido adiposo, lo que permite crear una reserva de vitaminas en el cuerpo. </a:t>
            </a:r>
            <a:endParaRPr lang="ru-RU" sz="2000" b="0" strike="noStrike" spc="-1">
              <a:latin typeface="Arial"/>
            </a:endParaRPr>
          </a:p>
          <a:p>
            <a:pPr marL="216000" indent="-215640">
              <a:lnSpc>
                <a:spcPct val="100000"/>
              </a:lnSpc>
              <a:tabLst>
                <a:tab pos="0" algn="l"/>
              </a:tabLst>
            </a:pP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El aceite de coco (MCT) se usa asiduamente en distintas áreas de la vida. Su empleo en la composición de D-Spray 2000 será útil para:</a:t>
            </a: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-adelgazar</a:t>
            </a: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-combatir alteraciones digestivas</a:t>
            </a: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-afrontar estados de inmunodeficiencia</a:t>
            </a: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-proporcionar energía durante la realización de deportes</a:t>
            </a:r>
            <a:endParaRPr lang="ru-RU" sz="2000" b="0" strike="noStrike" spc="-1">
              <a:latin typeface="Arial"/>
            </a:endParaRPr>
          </a:p>
          <a:p>
            <a:pPr marL="216000" indent="-215640">
              <a:lnSpc>
                <a:spcPct val="100000"/>
              </a:lnSpc>
              <a:tabLst>
                <a:tab pos="0" algn="l"/>
              </a:tabLst>
            </a:pPr>
            <a:r>
              <a:rPr lang="es-ES" sz="2000" b="0" strike="noStrike" spc="-1">
                <a:solidFill>
                  <a:srgbClr val="000000"/>
                </a:solidFill>
                <a:latin typeface="Roboto"/>
              </a:rPr>
              <a:t>-contrarrestar alteraciones cognitivas (asociadas a la memoria, la atención, etc.).</a:t>
            </a:r>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381000" y="685800"/>
            <a:ext cx="6096000" cy="3429000"/>
          </a:xfrm>
          <a:prstGeom prst="rect">
            <a:avLst/>
          </a:prstGeom>
        </p:spPr>
      </p:sp>
      <p:sp>
        <p:nvSpPr>
          <p:cNvPr id="41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es-AR" sz="2000" b="0" strike="noStrike" spc="-1">
                <a:latin typeface="Arial"/>
              </a:rPr>
              <a:t>La vitamina D existe en dos formas:</a:t>
            </a:r>
            <a:r>
              <a:t/>
            </a:r>
            <a:br/>
            <a:endParaRPr lang="ru-RU" sz="2000" b="0" strike="noStrike" spc="-1">
              <a:latin typeface="Arial"/>
            </a:endParaRPr>
          </a:p>
          <a:p>
            <a:pPr marL="216000" indent="-215640">
              <a:lnSpc>
                <a:spcPct val="100000"/>
              </a:lnSpc>
              <a:tabLst>
                <a:tab pos="0" algn="l"/>
              </a:tabLst>
            </a:pPr>
            <a:r>
              <a:rPr lang="es-AR" sz="2000" b="0" strike="noStrike" spc="-1">
                <a:latin typeface="Arial"/>
              </a:rPr>
              <a:t>Vitamina D3 (colecalciferol) — se sintetiza en la piel al exponerla a los rayos ultravioletas. También se encuentra en productos de origen animal.</a:t>
            </a:r>
            <a:endParaRPr lang="ru-RU" sz="2000" b="0" strike="noStrike" spc="-1">
              <a:latin typeface="Arial"/>
            </a:endParaRPr>
          </a:p>
          <a:p>
            <a:pPr marL="216000" indent="-215640">
              <a:lnSpc>
                <a:spcPct val="100000"/>
              </a:lnSpc>
              <a:tabLst>
                <a:tab pos="0" algn="l"/>
              </a:tabLst>
            </a:pPr>
            <a:r>
              <a:rPr lang="es-AR" sz="2000" b="0" strike="noStrike" spc="-1">
                <a:latin typeface="Arial"/>
              </a:rPr>
              <a:t>Vitamina D2 (ergocalciferol) — se encuentra en algunas plantas, hongos y levaduras.</a:t>
            </a:r>
            <a:r>
              <a:t/>
            </a:r>
            <a:br/>
            <a:r>
              <a:t/>
            </a:r>
            <a:br/>
            <a:r>
              <a:rPr lang="es-ES" sz="2000" b="0" strike="noStrike" spc="-1">
                <a:solidFill>
                  <a:srgbClr val="000000"/>
                </a:solidFill>
                <a:latin typeface="Roboto"/>
              </a:rPr>
              <a:t>Las investigaciones científicas demuestran que la suplementación con vitamina D3 es más eficaz que la suplementación con vitamina D2 para aumentar los niveles de esta vitamina en la sangre (*)</a:t>
            </a:r>
            <a:endParaRPr lang="ru-RU" sz="2000" b="0" strike="noStrike" spc="-1">
              <a:latin typeface="Arial"/>
            </a:endParaRPr>
          </a:p>
          <a:p>
            <a:pPr marL="216000" indent="-215640">
              <a:lnSpc>
                <a:spcPct val="100000"/>
              </a:lnSpc>
              <a:tabLst>
                <a:tab pos="0" algn="l"/>
              </a:tabLst>
            </a:pPr>
            <a:r>
              <a:t/>
            </a:r>
            <a:br/>
            <a:r>
              <a:rPr lang="es-ES" sz="2000" b="0" strike="noStrike" spc="-1">
                <a:solidFill>
                  <a:srgbClr val="000000"/>
                </a:solidFill>
                <a:latin typeface="Roboto"/>
              </a:rPr>
              <a:t>(*) Tripkovic L. et al. Comparison of vitamin D2 and vitamin D3 supplementation in raising serum 25-hydroxyvitamin D status: a systematic review and meta-analysis // Am. J. Clin. Nutr. 2012. Vol. 95, № 6. P. 1357–1364.</a:t>
            </a:r>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6"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7"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9"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0"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1"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4"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5"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6"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7"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9"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1"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2"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6"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7"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8"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0"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2"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6"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8"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3"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4"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6"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8"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9"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9"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1"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3"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4"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8"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9"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0"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2"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3"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4"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6"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7"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8"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0"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1"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4"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5"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6"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8"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9"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0"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1"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2"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3"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0"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2"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4"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35"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9"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0"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1"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3"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4"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5"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7"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8"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9"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1"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2"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5"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6"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7"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9"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0"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1"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2"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3"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4"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8"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9"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0"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2"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3"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4"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Прямоугольник"/>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sp>
        <p:nvSpPr>
          <p:cNvPr id="5"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EE6D33D0-5ACE-44AE-B51E-35B3E85B9CFE}" type="slidenum">
              <a:rPr lang="ru-RU" sz="1200" b="0" strike="noStrike" spc="-1">
                <a:solidFill>
                  <a:srgbClr val="000000"/>
                </a:solidFill>
                <a:latin typeface="Arial"/>
                <a:ea typeface="Arial"/>
              </a:rPr>
              <a:pPr algn="r">
                <a:lnSpc>
                  <a:spcPct val="100000"/>
                </a:lnSpc>
                <a:tabLst>
                  <a:tab pos="0" algn="l"/>
                </a:tabLst>
              </a:pPr>
              <a:t>‹Nº›</a:t>
            </a:fld>
            <a:endParaRPr lang="ru-RU" sz="1200" b="0" strike="noStrike" spc="-1">
              <a:latin typeface="Times New Roman"/>
            </a:endParaRPr>
          </a:p>
        </p:txBody>
      </p:sp>
      <p:sp>
        <p:nvSpPr>
          <p:cNvPr id="2"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3"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sp>
        <p:nvSpPr>
          <p:cNvPr id="41" name="Прямоугольник"/>
          <p:cNvSpPr/>
          <p:nvPr/>
        </p:nvSpPr>
        <p:spPr>
          <a:xfrm>
            <a:off x="-470880" y="-172080"/>
            <a:ext cx="25939080" cy="14234760"/>
          </a:xfrm>
          <a:prstGeom prst="rect">
            <a:avLst/>
          </a:prstGeom>
          <a:solidFill>
            <a:srgbClr val="F3F9FF"/>
          </a:solidFill>
          <a:ln w="12700">
            <a:noFill/>
          </a:ln>
        </p:spPr>
        <p:style>
          <a:lnRef idx="0">
            <a:scrgbClr r="0" g="0" b="0"/>
          </a:lnRef>
          <a:fillRef idx="0">
            <a:scrgbClr r="0" g="0" b="0"/>
          </a:fillRef>
          <a:effectRef idx="0">
            <a:scrgbClr r="0" g="0" b="0"/>
          </a:effectRef>
          <a:fontRef idx="minor"/>
        </p:style>
      </p:sp>
      <p:sp>
        <p:nvSpPr>
          <p:cNvPr id="42" name="Прямоугольник"/>
          <p:cNvSpPr/>
          <p:nvPr/>
        </p:nvSpPr>
        <p:spPr>
          <a:xfrm>
            <a:off x="-470880" y="-172080"/>
            <a:ext cx="25939080" cy="14234760"/>
          </a:xfrm>
          <a:prstGeom prst="rect">
            <a:avLst/>
          </a:prstGeom>
          <a:solidFill>
            <a:srgbClr val="F2EFEA"/>
          </a:solidFill>
          <a:ln w="12700">
            <a:noFill/>
          </a:ln>
        </p:spPr>
        <p:style>
          <a:lnRef idx="0">
            <a:scrgbClr r="0" g="0" b="0"/>
          </a:lnRef>
          <a:fillRef idx="0">
            <a:scrgbClr r="0" g="0" b="0"/>
          </a:fillRef>
          <a:effectRef idx="0">
            <a:scrgbClr r="0" g="0" b="0"/>
          </a:effectRef>
          <a:fontRef idx="minor"/>
        </p:style>
      </p:sp>
      <p:sp>
        <p:nvSpPr>
          <p:cNvPr id="43"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D9800945-CC98-4F45-9A10-EFE83AB58823}" type="slidenum">
              <a:rPr lang="ru-RU" sz="1200" b="0" strike="noStrike" spc="-1">
                <a:solidFill>
                  <a:srgbClr val="000000"/>
                </a:solidFill>
                <a:latin typeface="Arial"/>
                <a:ea typeface="Arial"/>
              </a:rPr>
              <a:pPr algn="r">
                <a:lnSpc>
                  <a:spcPct val="100000"/>
                </a:lnSpc>
                <a:tabLst>
                  <a:tab pos="0" algn="l"/>
                </a:tabLst>
              </a:pPr>
              <a:t>‹Nº›</a:t>
            </a:fld>
            <a:endParaRPr lang="ru-RU" sz="1200" b="0" strike="noStrike" spc="-1">
              <a:latin typeface="Times New Roman"/>
            </a:endParaRPr>
          </a:p>
        </p:txBody>
      </p:sp>
      <p:sp>
        <p:nvSpPr>
          <p:cNvPr id="44"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5"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pic>
        <p:nvPicPr>
          <p:cNvPr id="83" name="image3.png" descr="image3.png"/>
          <p:cNvPicPr/>
          <p:nvPr/>
        </p:nvPicPr>
        <p:blipFill>
          <a:blip r:embed="rId14"/>
          <a:stretch/>
        </p:blipFill>
        <p:spPr>
          <a:xfrm>
            <a:off x="-1322640" y="-49680"/>
            <a:ext cx="27028080" cy="15202800"/>
          </a:xfrm>
          <a:prstGeom prst="rect">
            <a:avLst/>
          </a:prstGeom>
          <a:ln w="12700">
            <a:noFill/>
          </a:ln>
        </p:spPr>
      </p:pic>
      <p:pic>
        <p:nvPicPr>
          <p:cNvPr id="84" name="image4.png" descr="image4.png"/>
          <p:cNvPicPr/>
          <p:nvPr/>
        </p:nvPicPr>
        <p:blipFill>
          <a:blip r:embed="rId15"/>
          <a:stretch/>
        </p:blipFill>
        <p:spPr>
          <a:xfrm>
            <a:off x="-1389600" y="-87480"/>
            <a:ext cx="27162000" cy="15278040"/>
          </a:xfrm>
          <a:prstGeom prst="rect">
            <a:avLst/>
          </a:prstGeom>
          <a:ln w="12700">
            <a:noFill/>
          </a:ln>
        </p:spPr>
      </p:pic>
      <p:sp>
        <p:nvSpPr>
          <p:cNvPr id="85"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68940A8C-8C81-4018-84F4-5A72AABE515E}" type="slidenum">
              <a:rPr lang="ru-RU" sz="1200" b="0" strike="noStrike" spc="-1">
                <a:solidFill>
                  <a:srgbClr val="000000"/>
                </a:solidFill>
                <a:latin typeface="Arial"/>
                <a:ea typeface="Arial"/>
              </a:rPr>
              <a:pPr algn="r">
                <a:lnSpc>
                  <a:spcPct val="100000"/>
                </a:lnSpc>
                <a:tabLst>
                  <a:tab pos="0" algn="l"/>
                </a:tabLst>
              </a:pPr>
              <a:t>‹Nº›</a:t>
            </a:fld>
            <a:endParaRPr lang="ru-RU" sz="1200" b="0" strike="noStrike" spc="-1">
              <a:latin typeface="Times New Roman"/>
            </a:endParaRPr>
          </a:p>
        </p:txBody>
      </p:sp>
      <p:sp>
        <p:nvSpPr>
          <p:cNvPr id="86"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87"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pic>
        <p:nvPicPr>
          <p:cNvPr id="125" name="image1.png" descr="image1.png"/>
          <p:cNvPicPr/>
          <p:nvPr/>
        </p:nvPicPr>
        <p:blipFill>
          <a:blip r:embed="rId14"/>
          <a:srcRect r="138"/>
          <a:stretch/>
        </p:blipFill>
        <p:spPr>
          <a:xfrm>
            <a:off x="-113400" y="-168120"/>
            <a:ext cx="24893640" cy="14051160"/>
          </a:xfrm>
          <a:prstGeom prst="rect">
            <a:avLst/>
          </a:prstGeom>
          <a:ln w="12700">
            <a:noFill/>
          </a:ln>
        </p:spPr>
      </p:pic>
      <p:sp>
        <p:nvSpPr>
          <p:cNvPr id="126"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B3AA1CF9-A2E4-4893-AD3F-360475BF479E}" type="slidenum">
              <a:rPr lang="ru-RU" sz="1200" b="0" strike="noStrike" spc="-1">
                <a:solidFill>
                  <a:srgbClr val="000000"/>
                </a:solidFill>
                <a:latin typeface="Arial"/>
                <a:ea typeface="Arial"/>
              </a:rPr>
              <a:pPr algn="r">
                <a:lnSpc>
                  <a:spcPct val="100000"/>
                </a:lnSpc>
                <a:tabLst>
                  <a:tab pos="0" algn="l"/>
                </a:tabLst>
              </a:pPr>
              <a:t>‹Nº›</a:t>
            </a:fld>
            <a:endParaRPr lang="ru-RU" sz="1200" b="0" strike="noStrike" spc="-1">
              <a:latin typeface="Times New Roman"/>
            </a:endParaRPr>
          </a:p>
        </p:txBody>
      </p:sp>
      <p:sp>
        <p:nvSpPr>
          <p:cNvPr id="127"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128"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image" Target="../media/image12.png"/><Relationship Id="rId11" Type="http://schemas.openxmlformats.org/officeDocument/2006/relationships/image" Target="../media/image40.png"/><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hyperlink" Target="https://www.ncbi.nlm.nih.gov/pmc/articles/PMC3447082/" TargetMode="External"/><Relationship Id="rId13" Type="http://schemas.openxmlformats.org/officeDocument/2006/relationships/hyperlink" Target="https://pubmed.ncbi.nlm.nih.gov/19307517/" TargetMode="External"/><Relationship Id="rId3" Type="http://schemas.openxmlformats.org/officeDocument/2006/relationships/hyperlink" Target="https://earthobservatory.nasa.gov/features/UVB/uvb_radiation3.php" TargetMode="External"/><Relationship Id="rId7" Type="http://schemas.openxmlformats.org/officeDocument/2006/relationships/hyperlink" Target="https://pubmed.ncbi.nlm.nih.gov/32217340/" TargetMode="External"/><Relationship Id="rId12" Type="http://schemas.openxmlformats.org/officeDocument/2006/relationships/hyperlink" Target="https://pubmed.ncbi.nlm.nih.gov/17264183/" TargetMode="External"/><Relationship Id="rId2" Type="http://schemas.openxmlformats.org/officeDocument/2006/relationships/hyperlink" Target="https://faculty.ksu.edu.sa/sites/default/files/color_atlas_of_biochemistry_2nd_ed.pdf" TargetMode="External"/><Relationship Id="rId1" Type="http://schemas.openxmlformats.org/officeDocument/2006/relationships/slideLayout" Target="../slideLayouts/slideLayout15.xml"/><Relationship Id="rId6" Type="http://schemas.openxmlformats.org/officeDocument/2006/relationships/hyperlink" Target="https://pubmed.ncbi.nlm.nih.gov/22275473/" TargetMode="External"/><Relationship Id="rId11" Type="http://schemas.openxmlformats.org/officeDocument/2006/relationships/hyperlink" Target="https://pubmed.ncbi.nlm.nih.gov/18682515/" TargetMode="External"/><Relationship Id="rId5" Type="http://schemas.openxmlformats.org/officeDocument/2006/relationships/hyperlink" Target="https://pubmed.ncbi.nlm.nih.gov/28516265/" TargetMode="External"/><Relationship Id="rId15" Type="http://schemas.openxmlformats.org/officeDocument/2006/relationships/image" Target="../media/image8.png"/><Relationship Id="rId10" Type="http://schemas.openxmlformats.org/officeDocument/2006/relationships/hyperlink" Target="https://pubmed.ncbi.nlm.nih.gov/18635847/" TargetMode="External"/><Relationship Id="rId4" Type="http://schemas.openxmlformats.org/officeDocument/2006/relationships/hyperlink" Target="https://pubmed.ncbi.nlm.nih.gov/31548595/" TargetMode="External"/><Relationship Id="rId9" Type="http://schemas.openxmlformats.org/officeDocument/2006/relationships/hyperlink" Target="https://pubmed.ncbi.nlm.nih.gov/18541825/" TargetMode="External"/><Relationship Id="rId14" Type="http://schemas.openxmlformats.org/officeDocument/2006/relationships/hyperlink" Target="https://pubmed.ncbi.nlm.nih.gov/1979734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1.jpeg 1"/>
          <p:cNvPicPr/>
          <p:nvPr/>
        </p:nvPicPr>
        <p:blipFill>
          <a:blip r:embed="rId2"/>
          <a:srcRect l="644" t="2230" r="1483" b="2226"/>
          <a:stretch/>
        </p:blipFill>
        <p:spPr>
          <a:xfrm>
            <a:off x="-171360" y="-228600"/>
            <a:ext cx="26117280" cy="14344200"/>
          </a:xfrm>
          <a:prstGeom prst="rect">
            <a:avLst/>
          </a:prstGeom>
          <a:ln w="12700">
            <a:noFill/>
          </a:ln>
        </p:spPr>
      </p:pic>
      <p:pic>
        <p:nvPicPr>
          <p:cNvPr id="172" name="image5.png" descr="image5.png"/>
          <p:cNvPicPr/>
          <p:nvPr/>
        </p:nvPicPr>
        <p:blipFill>
          <a:blip r:embed="rId3"/>
          <a:stretch/>
        </p:blipFill>
        <p:spPr>
          <a:xfrm>
            <a:off x="1429200" y="927720"/>
            <a:ext cx="3728160" cy="655920"/>
          </a:xfrm>
          <a:prstGeom prst="rect">
            <a:avLst/>
          </a:prstGeom>
          <a:ln w="12700">
            <a:noFill/>
          </a:ln>
        </p:spPr>
      </p:pic>
      <p:sp>
        <p:nvSpPr>
          <p:cNvPr id="173" name="D-Spray"/>
          <p:cNvSpPr/>
          <p:nvPr/>
        </p:nvSpPr>
        <p:spPr>
          <a:xfrm>
            <a:off x="1429200" y="4643640"/>
            <a:ext cx="13570560" cy="20023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12200" b="1" strike="noStrike" cap="all" spc="-1">
                <a:solidFill>
                  <a:srgbClr val="FD7042"/>
                </a:solidFill>
                <a:latin typeface="Arial"/>
                <a:ea typeface="Arial"/>
              </a:rPr>
              <a:t>D-S</a:t>
            </a:r>
            <a:r>
              <a:rPr lang="ru-RU" sz="12200" b="1" strike="noStrike" spc="-1">
                <a:solidFill>
                  <a:srgbClr val="FD7042"/>
                </a:solidFill>
                <a:latin typeface="Arial"/>
                <a:ea typeface="Arial"/>
              </a:rPr>
              <a:t>pray 2000</a:t>
            </a:r>
            <a:endParaRPr lang="ru-RU" sz="12200" b="0" strike="noStrike" spc="-1">
              <a:latin typeface="Arial"/>
            </a:endParaRPr>
          </a:p>
        </p:txBody>
      </p:sp>
      <p:sp>
        <p:nvSpPr>
          <p:cNvPr id="174" name="Лучи здоровья"/>
          <p:cNvSpPr/>
          <p:nvPr/>
        </p:nvSpPr>
        <p:spPr>
          <a:xfrm>
            <a:off x="1429200" y="6623640"/>
            <a:ext cx="9445320" cy="12405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7200" b="1" strike="noStrike" spc="-1" dirty="0">
                <a:solidFill>
                  <a:srgbClr val="FD7042"/>
                </a:solidFill>
                <a:latin typeface="Arial"/>
                <a:ea typeface="Arial"/>
              </a:rPr>
              <a:t>Salud en </a:t>
            </a:r>
            <a:r>
              <a:rPr lang="es-AR" sz="7200" b="1" strike="noStrike" spc="-1" dirty="0" smtClean="0">
                <a:solidFill>
                  <a:srgbClr val="FD7042"/>
                </a:solidFill>
                <a:latin typeface="Arial"/>
                <a:ea typeface="Arial"/>
              </a:rPr>
              <a:t>su </a:t>
            </a:r>
            <a:r>
              <a:rPr lang="es-AR" sz="7200" b="1" strike="noStrike" spc="-1" dirty="0">
                <a:solidFill>
                  <a:srgbClr val="FD7042"/>
                </a:solidFill>
                <a:latin typeface="Arial"/>
                <a:ea typeface="Arial"/>
              </a:rPr>
              <a:t>bolsillo</a:t>
            </a:r>
            <a:endParaRPr lang="ru-RU" sz="7200" b="0" strike="noStrike" spc="-1" dirty="0">
              <a:latin typeface="Arial"/>
            </a:endParaRPr>
          </a:p>
        </p:txBody>
      </p:sp>
      <p:sp>
        <p:nvSpPr>
          <p:cNvPr id="175" name="В 5 раз больше витамина D"/>
          <p:cNvSpPr/>
          <p:nvPr/>
        </p:nvSpPr>
        <p:spPr>
          <a:xfrm>
            <a:off x="1429200" y="8109000"/>
            <a:ext cx="10816920" cy="11304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ru-RU" sz="6000" b="0" strike="noStrike" spc="-1">
                <a:solidFill>
                  <a:srgbClr val="FFFFFF"/>
                </a:solidFill>
                <a:latin typeface="Arial"/>
                <a:ea typeface="Arial"/>
              </a:rPr>
              <a:t>5 </a:t>
            </a:r>
            <a:r>
              <a:rPr lang="es-AR" sz="6000" b="0" strike="noStrike" spc="-1">
                <a:solidFill>
                  <a:srgbClr val="FFFFFF"/>
                </a:solidFill>
                <a:latin typeface="Arial"/>
                <a:ea typeface="Arial"/>
              </a:rPr>
              <a:t>veces más vitamina </a:t>
            </a:r>
            <a:r>
              <a:rPr lang="en-US" sz="6000" b="0" strike="noStrike" spc="-1">
                <a:solidFill>
                  <a:srgbClr val="FFFFFF"/>
                </a:solidFill>
                <a:latin typeface="Arial"/>
                <a:ea typeface="Arial"/>
              </a:rPr>
              <a:t>D</a:t>
            </a:r>
            <a:r>
              <a:rPr lang="en-US" sz="6000" b="0" strike="noStrike" spc="-1" baseline="-25000">
                <a:solidFill>
                  <a:srgbClr val="FFFFFF"/>
                </a:solidFill>
                <a:latin typeface="Arial"/>
                <a:ea typeface="Arial"/>
              </a:rPr>
              <a:t>3</a:t>
            </a:r>
            <a:r>
              <a:rPr lang="en-US" sz="6000" b="0" strike="noStrike" spc="-1">
                <a:solidFill>
                  <a:srgbClr val="FFFFFF"/>
                </a:solidFill>
                <a:latin typeface="Arial"/>
                <a:ea typeface="Arial"/>
              </a:rPr>
              <a:t>*</a:t>
            </a:r>
            <a:endParaRPr lang="ru-RU" sz="6000" b="0" strike="noStrike" spc="-1">
              <a:latin typeface="Arial"/>
            </a:endParaRPr>
          </a:p>
        </p:txBody>
      </p:sp>
      <p:sp>
        <p:nvSpPr>
          <p:cNvPr id="176" name="В 5 раз больше витамина D"/>
          <p:cNvSpPr/>
          <p:nvPr/>
        </p:nvSpPr>
        <p:spPr>
          <a:xfrm>
            <a:off x="1429200" y="12732840"/>
            <a:ext cx="1081692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en-US" sz="3000" b="0" strike="noStrike" spc="-1">
                <a:solidFill>
                  <a:srgbClr val="FD7042"/>
                </a:solidFill>
                <a:latin typeface="Arial"/>
                <a:ea typeface="Arial"/>
              </a:rPr>
              <a:t>*</a:t>
            </a:r>
            <a:r>
              <a:rPr lang="es-AR" sz="3000" b="0" strike="noStrike" spc="-1">
                <a:solidFill>
                  <a:srgbClr val="FD7042"/>
                </a:solidFill>
                <a:latin typeface="Arial"/>
                <a:ea typeface="Arial"/>
              </a:rPr>
              <a:t>en comparación con el producto D-Spray.</a:t>
            </a:r>
            <a:endParaRPr lang="ru-RU" sz="30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image40.png" descr="image40.png"/>
          <p:cNvPicPr/>
          <p:nvPr/>
        </p:nvPicPr>
        <p:blipFill>
          <a:blip r:embed="rId2"/>
          <a:srcRect l="7295" r="7295"/>
          <a:stretch/>
        </p:blipFill>
        <p:spPr>
          <a:xfrm>
            <a:off x="1573560" y="8628840"/>
            <a:ext cx="1244520" cy="1399680"/>
          </a:xfrm>
          <a:prstGeom prst="rect">
            <a:avLst/>
          </a:prstGeom>
          <a:ln w="12700">
            <a:noFill/>
          </a:ln>
        </p:spPr>
      </p:pic>
      <p:sp>
        <p:nvSpPr>
          <p:cNvPr id="307" name="Кружок"/>
          <p:cNvSpPr/>
          <p:nvPr/>
        </p:nvSpPr>
        <p:spPr>
          <a:xfrm>
            <a:off x="14187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pic>
        <p:nvPicPr>
          <p:cNvPr id="308" name="image41.png" descr="image41.png"/>
          <p:cNvPicPr/>
          <p:nvPr/>
        </p:nvPicPr>
        <p:blipFill>
          <a:blip r:embed="rId3"/>
          <a:stretch/>
        </p:blipFill>
        <p:spPr>
          <a:xfrm>
            <a:off x="-785160" y="7197120"/>
            <a:ext cx="24893640" cy="583560"/>
          </a:xfrm>
          <a:prstGeom prst="rect">
            <a:avLst/>
          </a:prstGeom>
          <a:ln w="12700">
            <a:noFill/>
          </a:ln>
        </p:spPr>
      </p:pic>
      <p:pic>
        <p:nvPicPr>
          <p:cNvPr id="309" name="image7.png" descr="image7.png"/>
          <p:cNvPicPr/>
          <p:nvPr/>
        </p:nvPicPr>
        <p:blipFill>
          <a:blip r:embed="rId4"/>
          <a:stretch/>
        </p:blipFill>
        <p:spPr>
          <a:xfrm>
            <a:off x="1537560" y="12793680"/>
            <a:ext cx="1773720" cy="311040"/>
          </a:xfrm>
          <a:prstGeom prst="rect">
            <a:avLst/>
          </a:prstGeom>
          <a:ln w="12700">
            <a:noFill/>
          </a:ln>
        </p:spPr>
      </p:pic>
      <p:sp>
        <p:nvSpPr>
          <p:cNvPr id="310"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pic>
        <p:nvPicPr>
          <p:cNvPr id="311" name="image12.png" descr="image12.png"/>
          <p:cNvPicPr/>
          <p:nvPr/>
        </p:nvPicPr>
        <p:blipFill>
          <a:blip r:embed="rId5"/>
          <a:stretch/>
        </p:blipFill>
        <p:spPr>
          <a:xfrm>
            <a:off x="23622480" y="-11771280"/>
            <a:ext cx="19628640" cy="13714920"/>
          </a:xfrm>
          <a:prstGeom prst="rect">
            <a:avLst/>
          </a:prstGeom>
          <a:ln w="12700">
            <a:noFill/>
          </a:ln>
        </p:spPr>
      </p:pic>
      <p:sp>
        <p:nvSpPr>
          <p:cNvPr id="312" name="Часто люди не замечают  симптомы дефицита витамина D"/>
          <p:cNvSpPr/>
          <p:nvPr/>
        </p:nvSpPr>
        <p:spPr>
          <a:xfrm>
            <a:off x="1304280" y="707040"/>
            <a:ext cx="22170600" cy="27482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8000" b="1" strike="noStrike" spc="-1" dirty="0">
                <a:solidFill>
                  <a:srgbClr val="FFFFFF"/>
                </a:solidFill>
                <a:latin typeface="Arial"/>
                <a:ea typeface="Arial"/>
              </a:rPr>
              <a:t>Generalmente, no reconocemos los</a:t>
            </a:r>
            <a:r>
              <a:t/>
            </a:r>
            <a:br/>
            <a:r>
              <a:rPr lang="es-AR" sz="8000" b="1" strike="noStrike" spc="-1" dirty="0">
                <a:solidFill>
                  <a:srgbClr val="FDF098"/>
                </a:solidFill>
                <a:latin typeface="Arial"/>
                <a:ea typeface="Arial"/>
              </a:rPr>
              <a:t>síntomas del déficit </a:t>
            </a:r>
            <a:r>
              <a:rPr lang="es-AR" sz="8000" b="1" strike="noStrike" spc="-1" dirty="0">
                <a:solidFill>
                  <a:srgbClr val="FFFFFF"/>
                </a:solidFill>
                <a:latin typeface="Arial"/>
                <a:ea typeface="Arial"/>
              </a:rPr>
              <a:t>de vitamina D</a:t>
            </a:r>
            <a:r>
              <a:rPr lang="en-US" sz="8000" b="1" strike="noStrike" spc="-1" baseline="-25000" dirty="0">
                <a:solidFill>
                  <a:srgbClr val="FFFFFF"/>
                </a:solidFill>
                <a:latin typeface="Arial"/>
                <a:ea typeface="Arial"/>
              </a:rPr>
              <a:t>3</a:t>
            </a:r>
            <a:r>
              <a:rPr lang="en-US" sz="8000" b="1" strike="noStrike" spc="-1" dirty="0">
                <a:solidFill>
                  <a:srgbClr val="FFFFFF"/>
                </a:solidFill>
                <a:latin typeface="Arial"/>
                <a:ea typeface="Arial"/>
              </a:rPr>
              <a:t> </a:t>
            </a:r>
            <a:endParaRPr lang="ru-RU" sz="8000" b="0" strike="noStrike" spc="-1" dirty="0">
              <a:latin typeface="Arial"/>
            </a:endParaRPr>
          </a:p>
        </p:txBody>
      </p:sp>
      <p:grpSp>
        <p:nvGrpSpPr>
          <p:cNvPr id="313" name="Сгруппировать"/>
          <p:cNvGrpSpPr/>
          <p:nvPr/>
        </p:nvGrpSpPr>
        <p:grpSpPr>
          <a:xfrm>
            <a:off x="24726240" y="1504800"/>
            <a:ext cx="3853440" cy="4946040"/>
            <a:chOff x="24726240" y="1504800"/>
            <a:chExt cx="3853440" cy="4946040"/>
          </a:xfrm>
        </p:grpSpPr>
        <p:pic>
          <p:nvPicPr>
            <p:cNvPr id="314" name="image13.png" descr="image13.png"/>
            <p:cNvPicPr/>
            <p:nvPr/>
          </p:nvPicPr>
          <p:blipFill>
            <a:blip r:embed="rId6"/>
            <a:stretch/>
          </p:blipFill>
          <p:spPr>
            <a:xfrm>
              <a:off x="27062640" y="1966320"/>
              <a:ext cx="1517040" cy="4484520"/>
            </a:xfrm>
            <a:prstGeom prst="rect">
              <a:avLst/>
            </a:prstGeom>
            <a:ln w="12700">
              <a:noFill/>
            </a:ln>
          </p:spPr>
        </p:pic>
        <p:pic>
          <p:nvPicPr>
            <p:cNvPr id="315" name="image14.png" descr="image14.png"/>
            <p:cNvPicPr/>
            <p:nvPr/>
          </p:nvPicPr>
          <p:blipFill>
            <a:blip r:embed="rId7" cstate="print">
              <a:alphaModFix amt="76000"/>
            </a:blip>
            <a:stretch/>
          </p:blipFill>
          <p:spPr>
            <a:xfrm flipH="1">
              <a:off x="24726240" y="1504800"/>
              <a:ext cx="2631240" cy="1838160"/>
            </a:xfrm>
            <a:prstGeom prst="rect">
              <a:avLst/>
            </a:prstGeom>
            <a:ln w="12700">
              <a:noFill/>
            </a:ln>
          </p:spPr>
        </p:pic>
      </p:grpSp>
      <p:sp>
        <p:nvSpPr>
          <p:cNvPr id="316" name="О гиповитаминозе могут косвенно сообщать некоторые признаки.…"/>
          <p:cNvSpPr/>
          <p:nvPr/>
        </p:nvSpPr>
        <p:spPr>
          <a:xfrm>
            <a:off x="1323000" y="4084200"/>
            <a:ext cx="20256840" cy="14580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600" b="0" strike="noStrike" spc="-111" dirty="0">
                <a:solidFill>
                  <a:srgbClr val="FFFFFF"/>
                </a:solidFill>
                <a:latin typeface="Arial"/>
                <a:ea typeface="Arial"/>
              </a:rPr>
              <a:t>Algunos signos pueden apuntar a una hipovitaminosis.</a:t>
            </a:r>
            <a:endParaRPr lang="ru-RU" sz="3600" b="0" strike="noStrike" spc="-1" dirty="0">
              <a:latin typeface="Arial"/>
            </a:endParaRPr>
          </a:p>
          <a:p>
            <a:pPr>
              <a:lnSpc>
                <a:spcPct val="120000"/>
              </a:lnSpc>
              <a:tabLst>
                <a:tab pos="0" algn="l"/>
              </a:tabLst>
            </a:pPr>
            <a:r>
              <a:rPr lang="es-AR" sz="3600" b="0" strike="noStrike" spc="-111" dirty="0">
                <a:solidFill>
                  <a:srgbClr val="FFFFFF"/>
                </a:solidFill>
                <a:latin typeface="Arial"/>
                <a:ea typeface="Arial"/>
              </a:rPr>
              <a:t>Entre ellos cabe destacar:</a:t>
            </a:r>
            <a:endParaRPr lang="ru-RU" sz="3600" b="0" strike="noStrike" spc="-1" dirty="0">
              <a:latin typeface="Arial"/>
            </a:endParaRPr>
          </a:p>
        </p:txBody>
      </p:sp>
      <p:sp>
        <p:nvSpPr>
          <p:cNvPr id="317" name="Хрупкость костей, боли в спине и суставах"/>
          <p:cNvSpPr/>
          <p:nvPr/>
        </p:nvSpPr>
        <p:spPr>
          <a:xfrm>
            <a:off x="981720" y="10392120"/>
            <a:ext cx="3317400" cy="1843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100" b="0" strike="noStrike" spc="-97">
                <a:solidFill>
                  <a:srgbClr val="FFFFFF"/>
                </a:solidFill>
                <a:latin typeface="Arial"/>
                <a:ea typeface="Arial"/>
              </a:rPr>
              <a:t>Fragilidad ósea, dolor de espalda y de articulaciones</a:t>
            </a:r>
            <a:endParaRPr lang="ru-RU" sz="3100" b="0" strike="noStrike" spc="-1">
              <a:latin typeface="Arial"/>
            </a:endParaRPr>
          </a:p>
        </p:txBody>
      </p:sp>
      <p:sp>
        <p:nvSpPr>
          <p:cNvPr id="318" name="Изменения настроения — апатия"/>
          <p:cNvSpPr/>
          <p:nvPr/>
        </p:nvSpPr>
        <p:spPr>
          <a:xfrm>
            <a:off x="20506320" y="10497240"/>
            <a:ext cx="293400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03">
                <a:solidFill>
                  <a:srgbClr val="FFFFFF"/>
                </a:solidFill>
                <a:latin typeface="Arial"/>
                <a:ea typeface="Arial"/>
              </a:rPr>
              <a:t>Cambios de humor— apatía</a:t>
            </a:r>
            <a:endParaRPr lang="ru-RU" sz="3100" b="0" strike="noStrike" spc="-1">
              <a:latin typeface="Arial"/>
            </a:endParaRPr>
          </a:p>
        </p:txBody>
      </p:sp>
      <p:sp>
        <p:nvSpPr>
          <p:cNvPr id="319" name="Снижение выносливости"/>
          <p:cNvSpPr/>
          <p:nvPr/>
        </p:nvSpPr>
        <p:spPr>
          <a:xfrm>
            <a:off x="8589960" y="10491480"/>
            <a:ext cx="2935440" cy="163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
                <a:solidFill>
                  <a:srgbClr val="FFFFFF"/>
                </a:solidFill>
                <a:latin typeface="Arial"/>
                <a:ea typeface="Arial"/>
              </a:rPr>
              <a:t>Disminución de la resistencia</a:t>
            </a:r>
            <a:r>
              <a:t/>
            </a:r>
            <a:br/>
            <a:endParaRPr lang="ru-RU" sz="3100" b="0" strike="noStrike" spc="-1">
              <a:latin typeface="Arial"/>
            </a:endParaRPr>
          </a:p>
        </p:txBody>
      </p:sp>
      <p:sp>
        <p:nvSpPr>
          <p:cNvPr id="320" name="Мышечная слабость"/>
          <p:cNvSpPr/>
          <p:nvPr/>
        </p:nvSpPr>
        <p:spPr>
          <a:xfrm>
            <a:off x="5350320" y="10433520"/>
            <a:ext cx="244764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03">
                <a:solidFill>
                  <a:srgbClr val="FFFFFF"/>
                </a:solidFill>
                <a:latin typeface="Arial"/>
                <a:ea typeface="Arial"/>
              </a:rPr>
              <a:t>Debilidad muscular</a:t>
            </a:r>
            <a:endParaRPr lang="ru-RU" sz="3100" b="0" strike="noStrike" spc="-1">
              <a:latin typeface="Arial"/>
            </a:endParaRPr>
          </a:p>
        </p:txBody>
      </p:sp>
      <p:sp>
        <p:nvSpPr>
          <p:cNvPr id="321" name="Частые респираторные инфекции"/>
          <p:cNvSpPr/>
          <p:nvPr/>
        </p:nvSpPr>
        <p:spPr>
          <a:xfrm>
            <a:off x="12858480" y="10425240"/>
            <a:ext cx="313056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
                <a:solidFill>
                  <a:srgbClr val="FFFFFF"/>
                </a:solidFill>
                <a:latin typeface="Arial"/>
                <a:ea typeface="Arial"/>
              </a:rPr>
              <a:t>Infecciones respiratorias frecuentes</a:t>
            </a:r>
            <a:endParaRPr lang="ru-RU" sz="3100" b="0" strike="noStrike" spc="-1">
              <a:latin typeface="Arial"/>
            </a:endParaRPr>
          </a:p>
        </p:txBody>
      </p:sp>
      <p:sp>
        <p:nvSpPr>
          <p:cNvPr id="322" name="Обострение кожных заболеваний"/>
          <p:cNvSpPr/>
          <p:nvPr/>
        </p:nvSpPr>
        <p:spPr>
          <a:xfrm>
            <a:off x="16682400" y="10425240"/>
            <a:ext cx="313056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
                <a:solidFill>
                  <a:srgbClr val="FFFFFF"/>
                </a:solidFill>
                <a:latin typeface="Arial"/>
                <a:ea typeface="Arial"/>
              </a:rPr>
              <a:t>Agravamiento de enfermedades dermatológicas</a:t>
            </a:r>
            <a:endParaRPr lang="ru-RU" sz="3100" b="0" strike="noStrike" spc="-1">
              <a:latin typeface="Arial"/>
            </a:endParaRPr>
          </a:p>
        </p:txBody>
      </p:sp>
      <p:grpSp>
        <p:nvGrpSpPr>
          <p:cNvPr id="323" name="Сгруппировать"/>
          <p:cNvGrpSpPr/>
          <p:nvPr/>
        </p:nvGrpSpPr>
        <p:grpSpPr>
          <a:xfrm>
            <a:off x="2040120" y="7380360"/>
            <a:ext cx="311040" cy="1150560"/>
            <a:chOff x="2040120" y="7380360"/>
            <a:chExt cx="311040" cy="1150560"/>
          </a:xfrm>
        </p:grpSpPr>
        <p:sp>
          <p:nvSpPr>
            <p:cNvPr id="324" name="Кружок"/>
            <p:cNvSpPr/>
            <p:nvPr/>
          </p:nvSpPr>
          <p:spPr>
            <a:xfrm rot="16200000">
              <a:off x="20401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25" name="Линия"/>
            <p:cNvSpPr/>
            <p:nvPr/>
          </p:nvSpPr>
          <p:spPr>
            <a:xfrm flipV="1">
              <a:off x="21960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26" name="Сгруппировать"/>
          <p:cNvGrpSpPr/>
          <p:nvPr/>
        </p:nvGrpSpPr>
        <p:grpSpPr>
          <a:xfrm>
            <a:off x="5891400" y="7380360"/>
            <a:ext cx="311040" cy="1150560"/>
            <a:chOff x="5891400" y="7380360"/>
            <a:chExt cx="311040" cy="1150560"/>
          </a:xfrm>
        </p:grpSpPr>
        <p:sp>
          <p:nvSpPr>
            <p:cNvPr id="327" name="Кружок"/>
            <p:cNvSpPr/>
            <p:nvPr/>
          </p:nvSpPr>
          <p:spPr>
            <a:xfrm rot="16200000">
              <a:off x="589140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28" name="Линия"/>
            <p:cNvSpPr/>
            <p:nvPr/>
          </p:nvSpPr>
          <p:spPr>
            <a:xfrm flipV="1">
              <a:off x="604728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29" name="Сгруппировать"/>
          <p:cNvGrpSpPr/>
          <p:nvPr/>
        </p:nvGrpSpPr>
        <p:grpSpPr>
          <a:xfrm>
            <a:off x="9704520" y="7380360"/>
            <a:ext cx="311040" cy="1150560"/>
            <a:chOff x="9704520" y="7380360"/>
            <a:chExt cx="311040" cy="1150560"/>
          </a:xfrm>
        </p:grpSpPr>
        <p:sp>
          <p:nvSpPr>
            <p:cNvPr id="330" name="Кружок"/>
            <p:cNvSpPr/>
            <p:nvPr/>
          </p:nvSpPr>
          <p:spPr>
            <a:xfrm rot="16200000">
              <a:off x="97045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1" name="Линия"/>
            <p:cNvSpPr/>
            <p:nvPr/>
          </p:nvSpPr>
          <p:spPr>
            <a:xfrm flipV="1">
              <a:off x="98604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2" name="Сгруппировать"/>
          <p:cNvGrpSpPr/>
          <p:nvPr/>
        </p:nvGrpSpPr>
        <p:grpSpPr>
          <a:xfrm>
            <a:off x="13530240" y="7380360"/>
            <a:ext cx="311040" cy="1150560"/>
            <a:chOff x="13530240" y="7380360"/>
            <a:chExt cx="311040" cy="1150560"/>
          </a:xfrm>
        </p:grpSpPr>
        <p:sp>
          <p:nvSpPr>
            <p:cNvPr id="333" name="Кружок"/>
            <p:cNvSpPr/>
            <p:nvPr/>
          </p:nvSpPr>
          <p:spPr>
            <a:xfrm rot="16200000">
              <a:off x="1353024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4" name="Линия"/>
            <p:cNvSpPr/>
            <p:nvPr/>
          </p:nvSpPr>
          <p:spPr>
            <a:xfrm flipV="1">
              <a:off x="1368576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5" name="Сгруппировать"/>
          <p:cNvGrpSpPr/>
          <p:nvPr/>
        </p:nvGrpSpPr>
        <p:grpSpPr>
          <a:xfrm>
            <a:off x="17406720" y="7380360"/>
            <a:ext cx="311040" cy="1150560"/>
            <a:chOff x="17406720" y="7380360"/>
            <a:chExt cx="311040" cy="1150560"/>
          </a:xfrm>
        </p:grpSpPr>
        <p:sp>
          <p:nvSpPr>
            <p:cNvPr id="336" name="Кружок"/>
            <p:cNvSpPr/>
            <p:nvPr/>
          </p:nvSpPr>
          <p:spPr>
            <a:xfrm rot="16200000">
              <a:off x="174067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7" name="Линия"/>
            <p:cNvSpPr/>
            <p:nvPr/>
          </p:nvSpPr>
          <p:spPr>
            <a:xfrm flipV="1">
              <a:off x="175626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8" name="Сгруппировать"/>
          <p:cNvGrpSpPr/>
          <p:nvPr/>
        </p:nvGrpSpPr>
        <p:grpSpPr>
          <a:xfrm>
            <a:off x="21207240" y="7380360"/>
            <a:ext cx="311040" cy="1150560"/>
            <a:chOff x="21207240" y="7380360"/>
            <a:chExt cx="311040" cy="1150560"/>
          </a:xfrm>
        </p:grpSpPr>
        <p:sp>
          <p:nvSpPr>
            <p:cNvPr id="339" name="Кружок"/>
            <p:cNvSpPr/>
            <p:nvPr/>
          </p:nvSpPr>
          <p:spPr>
            <a:xfrm rot="16200000">
              <a:off x="2120724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40" name="Линия"/>
            <p:cNvSpPr/>
            <p:nvPr/>
          </p:nvSpPr>
          <p:spPr>
            <a:xfrm flipV="1">
              <a:off x="2136312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pic>
        <p:nvPicPr>
          <p:cNvPr id="341" name="image41.png" descr="image41.png"/>
          <p:cNvPicPr/>
          <p:nvPr/>
        </p:nvPicPr>
        <p:blipFill>
          <a:blip r:embed="rId3"/>
          <a:stretch/>
        </p:blipFill>
        <p:spPr>
          <a:xfrm>
            <a:off x="22205880" y="7197120"/>
            <a:ext cx="24893640" cy="583560"/>
          </a:xfrm>
          <a:prstGeom prst="rect">
            <a:avLst/>
          </a:prstGeom>
          <a:ln w="12700">
            <a:noFill/>
          </a:ln>
        </p:spPr>
      </p:pic>
      <p:grpSp>
        <p:nvGrpSpPr>
          <p:cNvPr id="342" name="Сгруппировать"/>
          <p:cNvGrpSpPr/>
          <p:nvPr/>
        </p:nvGrpSpPr>
        <p:grpSpPr>
          <a:xfrm>
            <a:off x="-785160" y="6875280"/>
            <a:ext cx="49408920" cy="583560"/>
            <a:chOff x="-785160" y="6875280"/>
            <a:chExt cx="49408920" cy="583560"/>
          </a:xfrm>
        </p:grpSpPr>
        <p:pic>
          <p:nvPicPr>
            <p:cNvPr id="343" name="image41.png" descr="image41.png"/>
            <p:cNvPicPr/>
            <p:nvPr/>
          </p:nvPicPr>
          <p:blipFill>
            <a:blip r:embed="rId3">
              <a:alphaModFix amt="47000"/>
            </a:blip>
            <a:stretch/>
          </p:blipFill>
          <p:spPr>
            <a:xfrm>
              <a:off x="-785160" y="6875280"/>
              <a:ext cx="24893640" cy="583560"/>
            </a:xfrm>
            <a:prstGeom prst="rect">
              <a:avLst/>
            </a:prstGeom>
            <a:ln w="12700">
              <a:noFill/>
            </a:ln>
          </p:spPr>
        </p:pic>
        <p:pic>
          <p:nvPicPr>
            <p:cNvPr id="344" name="image41.png" descr="image41.png"/>
            <p:cNvPicPr/>
            <p:nvPr/>
          </p:nvPicPr>
          <p:blipFill>
            <a:blip r:embed="rId3">
              <a:alphaModFix amt="48000"/>
            </a:blip>
            <a:stretch/>
          </p:blipFill>
          <p:spPr>
            <a:xfrm>
              <a:off x="23730120" y="6875280"/>
              <a:ext cx="24893640" cy="583560"/>
            </a:xfrm>
            <a:prstGeom prst="rect">
              <a:avLst/>
            </a:prstGeom>
            <a:ln w="12700">
              <a:noFill/>
            </a:ln>
          </p:spPr>
        </p:pic>
      </p:grpSp>
      <p:grpSp>
        <p:nvGrpSpPr>
          <p:cNvPr id="345" name="Сгруппировать"/>
          <p:cNvGrpSpPr/>
          <p:nvPr/>
        </p:nvGrpSpPr>
        <p:grpSpPr>
          <a:xfrm>
            <a:off x="-785160" y="7548480"/>
            <a:ext cx="49408920" cy="583560"/>
            <a:chOff x="-785160" y="7548480"/>
            <a:chExt cx="49408920" cy="583560"/>
          </a:xfrm>
        </p:grpSpPr>
        <p:pic>
          <p:nvPicPr>
            <p:cNvPr id="346" name="image41.png" descr="image41.png"/>
            <p:cNvPicPr/>
            <p:nvPr/>
          </p:nvPicPr>
          <p:blipFill>
            <a:blip r:embed="rId3">
              <a:alphaModFix amt="47000"/>
            </a:blip>
            <a:stretch/>
          </p:blipFill>
          <p:spPr>
            <a:xfrm>
              <a:off x="-785160" y="7548480"/>
              <a:ext cx="24893640" cy="583560"/>
            </a:xfrm>
            <a:prstGeom prst="rect">
              <a:avLst/>
            </a:prstGeom>
            <a:ln w="12700">
              <a:noFill/>
            </a:ln>
          </p:spPr>
        </p:pic>
        <p:pic>
          <p:nvPicPr>
            <p:cNvPr id="347" name="image41.png" descr="image41.png"/>
            <p:cNvPicPr/>
            <p:nvPr/>
          </p:nvPicPr>
          <p:blipFill>
            <a:blip r:embed="rId3">
              <a:alphaModFix amt="48000"/>
            </a:blip>
            <a:stretch/>
          </p:blipFill>
          <p:spPr>
            <a:xfrm>
              <a:off x="23730120" y="7548480"/>
              <a:ext cx="24893640" cy="583560"/>
            </a:xfrm>
            <a:prstGeom prst="rect">
              <a:avLst/>
            </a:prstGeom>
            <a:ln w="12700">
              <a:noFill/>
            </a:ln>
          </p:spPr>
        </p:pic>
      </p:grpSp>
      <p:grpSp>
        <p:nvGrpSpPr>
          <p:cNvPr id="348" name="Сгруппировать"/>
          <p:cNvGrpSpPr/>
          <p:nvPr/>
        </p:nvGrpSpPr>
        <p:grpSpPr>
          <a:xfrm>
            <a:off x="-785160" y="7964640"/>
            <a:ext cx="49408920" cy="583560"/>
            <a:chOff x="-785160" y="7964640"/>
            <a:chExt cx="49408920" cy="583560"/>
          </a:xfrm>
        </p:grpSpPr>
        <p:pic>
          <p:nvPicPr>
            <p:cNvPr id="349" name="image41.png" descr="image41.png"/>
            <p:cNvPicPr/>
            <p:nvPr/>
          </p:nvPicPr>
          <p:blipFill>
            <a:blip r:embed="rId3">
              <a:alphaModFix amt="7000"/>
            </a:blip>
            <a:stretch/>
          </p:blipFill>
          <p:spPr>
            <a:xfrm>
              <a:off x="-785160" y="7964640"/>
              <a:ext cx="24893640" cy="583560"/>
            </a:xfrm>
            <a:prstGeom prst="rect">
              <a:avLst/>
            </a:prstGeom>
            <a:ln w="12700">
              <a:noFill/>
            </a:ln>
          </p:spPr>
        </p:pic>
        <p:pic>
          <p:nvPicPr>
            <p:cNvPr id="350" name="image41.png" descr="image41.png"/>
            <p:cNvPicPr/>
            <p:nvPr/>
          </p:nvPicPr>
          <p:blipFill>
            <a:blip r:embed="rId3">
              <a:alphaModFix amt="6000"/>
            </a:blip>
            <a:stretch/>
          </p:blipFill>
          <p:spPr>
            <a:xfrm>
              <a:off x="23730120" y="7964640"/>
              <a:ext cx="24893640" cy="583560"/>
            </a:xfrm>
            <a:prstGeom prst="rect">
              <a:avLst/>
            </a:prstGeom>
            <a:ln w="12700">
              <a:noFill/>
            </a:ln>
          </p:spPr>
        </p:pic>
      </p:grpSp>
      <p:pic>
        <p:nvPicPr>
          <p:cNvPr id="351" name="image42.png" descr="image42.png"/>
          <p:cNvPicPr/>
          <p:nvPr/>
        </p:nvPicPr>
        <p:blipFill>
          <a:blip r:embed="rId8"/>
          <a:srcRect l="287" r="287"/>
          <a:stretch/>
        </p:blipFill>
        <p:spPr>
          <a:xfrm>
            <a:off x="16944480" y="8692920"/>
            <a:ext cx="1342440" cy="1297080"/>
          </a:xfrm>
          <a:prstGeom prst="rect">
            <a:avLst/>
          </a:prstGeom>
          <a:ln w="12700">
            <a:noFill/>
          </a:ln>
        </p:spPr>
      </p:pic>
      <p:pic>
        <p:nvPicPr>
          <p:cNvPr id="352" name="image43.png" descr="image43.png"/>
          <p:cNvPicPr/>
          <p:nvPr/>
        </p:nvPicPr>
        <p:blipFill>
          <a:blip r:embed="rId9"/>
          <a:srcRect l="287" r="287"/>
          <a:stretch/>
        </p:blipFill>
        <p:spPr>
          <a:xfrm>
            <a:off x="5432040" y="8709120"/>
            <a:ext cx="1230120" cy="1188360"/>
          </a:xfrm>
          <a:prstGeom prst="rect">
            <a:avLst/>
          </a:prstGeom>
          <a:ln w="12700">
            <a:noFill/>
          </a:ln>
        </p:spPr>
      </p:pic>
      <p:pic>
        <p:nvPicPr>
          <p:cNvPr id="353" name="image44.png" descr="image44.png"/>
          <p:cNvPicPr/>
          <p:nvPr/>
        </p:nvPicPr>
        <p:blipFill>
          <a:blip r:embed="rId10"/>
          <a:srcRect l="287" r="287"/>
          <a:stretch/>
        </p:blipFill>
        <p:spPr>
          <a:xfrm>
            <a:off x="13002120" y="8680320"/>
            <a:ext cx="1342440" cy="1297080"/>
          </a:xfrm>
          <a:prstGeom prst="rect">
            <a:avLst/>
          </a:prstGeom>
          <a:ln w="12700">
            <a:noFill/>
          </a:ln>
        </p:spPr>
      </p:pic>
      <p:pic>
        <p:nvPicPr>
          <p:cNvPr id="354" name="image45.png" descr="image45.png"/>
          <p:cNvPicPr/>
          <p:nvPr/>
        </p:nvPicPr>
        <p:blipFill>
          <a:blip r:embed="rId11"/>
          <a:srcRect l="287" r="287"/>
          <a:stretch/>
        </p:blipFill>
        <p:spPr>
          <a:xfrm>
            <a:off x="20622600" y="8616240"/>
            <a:ext cx="1395720" cy="1348560"/>
          </a:xfrm>
          <a:prstGeom prst="rect">
            <a:avLst/>
          </a:prstGeom>
          <a:ln w="12700">
            <a:noFill/>
          </a:ln>
        </p:spPr>
      </p:pic>
      <p:sp>
        <p:nvSpPr>
          <p:cNvPr id="355" name="Кружок"/>
          <p:cNvSpPr/>
          <p:nvPr/>
        </p:nvSpPr>
        <p:spPr>
          <a:xfrm>
            <a:off x="52509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56" name="Кружок"/>
          <p:cNvSpPr/>
          <p:nvPr/>
        </p:nvSpPr>
        <p:spPr>
          <a:xfrm>
            <a:off x="908280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57" name="Кружок"/>
          <p:cNvSpPr/>
          <p:nvPr/>
        </p:nvSpPr>
        <p:spPr>
          <a:xfrm>
            <a:off x="1290888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58" name="Кружок"/>
          <p:cNvSpPr/>
          <p:nvPr/>
        </p:nvSpPr>
        <p:spPr>
          <a:xfrm>
            <a:off x="167853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59" name="Кружок"/>
          <p:cNvSpPr/>
          <p:nvPr/>
        </p:nvSpPr>
        <p:spPr>
          <a:xfrm>
            <a:off x="2055600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pic>
        <p:nvPicPr>
          <p:cNvPr id="360" name="image46.png" descr="image46.png"/>
          <p:cNvPicPr/>
          <p:nvPr/>
        </p:nvPicPr>
        <p:blipFill>
          <a:blip r:embed="rId12"/>
          <a:stretch/>
        </p:blipFill>
        <p:spPr>
          <a:xfrm>
            <a:off x="9263160" y="8632800"/>
            <a:ext cx="1229760" cy="1188360"/>
          </a:xfrm>
          <a:prstGeom prst="rect">
            <a:avLst/>
          </a:prstGeom>
          <a:ln w="127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Потери костной ткани"/>
          <p:cNvSpPr/>
          <p:nvPr/>
        </p:nvSpPr>
        <p:spPr>
          <a:xfrm>
            <a:off x="14510160" y="10558800"/>
            <a:ext cx="371628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s-AR" sz="3100" b="1" strike="noStrike" spc="-1">
                <a:solidFill>
                  <a:srgbClr val="FFFFFF"/>
                </a:solidFill>
                <a:latin typeface="Arial"/>
                <a:ea typeface="Arial"/>
              </a:rPr>
              <a:t>pérdida de tejido óseo</a:t>
            </a:r>
            <a:endParaRPr lang="ru-RU" sz="3100" b="0" strike="noStrike" spc="-1">
              <a:latin typeface="Arial"/>
            </a:endParaRPr>
          </a:p>
        </p:txBody>
      </p:sp>
      <p:grpSp>
        <p:nvGrpSpPr>
          <p:cNvPr id="362" name="Сгруппировать"/>
          <p:cNvGrpSpPr/>
          <p:nvPr/>
        </p:nvGrpSpPr>
        <p:grpSpPr>
          <a:xfrm>
            <a:off x="15616800" y="8587440"/>
            <a:ext cx="1630440" cy="1630440"/>
            <a:chOff x="15616800" y="8587440"/>
            <a:chExt cx="1630440" cy="1630440"/>
          </a:xfrm>
        </p:grpSpPr>
        <p:sp>
          <p:nvSpPr>
            <p:cNvPr id="363" name="Кружок"/>
            <p:cNvSpPr/>
            <p:nvPr/>
          </p:nvSpPr>
          <p:spPr>
            <a:xfrm>
              <a:off x="15616800" y="85874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64" name="image47.png" descr="image47.png"/>
            <p:cNvPicPr/>
            <p:nvPr/>
          </p:nvPicPr>
          <p:blipFill>
            <a:blip r:embed="rId2"/>
            <a:stretch/>
          </p:blipFill>
          <p:spPr>
            <a:xfrm>
              <a:off x="15857280" y="8811720"/>
              <a:ext cx="1149480" cy="1182240"/>
            </a:xfrm>
            <a:prstGeom prst="rect">
              <a:avLst/>
            </a:prstGeom>
            <a:ln w="12700">
              <a:noFill/>
            </a:ln>
          </p:spPr>
        </p:pic>
      </p:grpSp>
      <p:pic>
        <p:nvPicPr>
          <p:cNvPr id="365" name="image7.png" descr="image7.png"/>
          <p:cNvPicPr/>
          <p:nvPr/>
        </p:nvPicPr>
        <p:blipFill>
          <a:blip r:embed="rId3"/>
          <a:stretch/>
        </p:blipFill>
        <p:spPr>
          <a:xfrm>
            <a:off x="1537560" y="12793680"/>
            <a:ext cx="1773720" cy="311040"/>
          </a:xfrm>
          <a:prstGeom prst="rect">
            <a:avLst/>
          </a:prstGeom>
          <a:ln w="12700">
            <a:noFill/>
          </a:ln>
        </p:spPr>
      </p:pic>
      <p:sp>
        <p:nvSpPr>
          <p:cNvPr id="366"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pic>
        <p:nvPicPr>
          <p:cNvPr id="367" name="image12.png" descr="image12.png"/>
          <p:cNvPicPr/>
          <p:nvPr/>
        </p:nvPicPr>
        <p:blipFill>
          <a:blip r:embed="rId4"/>
          <a:stretch/>
        </p:blipFill>
        <p:spPr>
          <a:xfrm>
            <a:off x="23622480" y="-11771280"/>
            <a:ext cx="19628640" cy="13714920"/>
          </a:xfrm>
          <a:prstGeom prst="rect">
            <a:avLst/>
          </a:prstGeom>
          <a:ln w="12700">
            <a:noFill/>
          </a:ln>
        </p:spPr>
      </p:pic>
      <p:sp>
        <p:nvSpPr>
          <p:cNvPr id="368" name="Регулярный прием витамина D существенно снижает риски:"/>
          <p:cNvSpPr/>
          <p:nvPr/>
        </p:nvSpPr>
        <p:spPr>
          <a:xfrm>
            <a:off x="856800" y="213120"/>
            <a:ext cx="18866520" cy="3967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8000" b="1" strike="noStrike" spc="-1">
                <a:solidFill>
                  <a:srgbClr val="FFFFFF"/>
                </a:solidFill>
                <a:latin typeface="Arial"/>
                <a:ea typeface="Arial"/>
              </a:rPr>
              <a:t>La ingesta regular de </a:t>
            </a:r>
            <a:r>
              <a:rPr lang="es-AR" sz="8000" b="1" strike="noStrike" spc="-1">
                <a:solidFill>
                  <a:srgbClr val="FDF098"/>
                </a:solidFill>
                <a:latin typeface="Arial"/>
                <a:ea typeface="Arial"/>
              </a:rPr>
              <a:t>vitamina D</a:t>
            </a:r>
            <a:r>
              <a:rPr lang="en-US" sz="8000" b="1" strike="noStrike" spc="-1" baseline="-25000">
                <a:solidFill>
                  <a:srgbClr val="FDF098"/>
                </a:solidFill>
                <a:latin typeface="Arial"/>
                <a:ea typeface="Arial"/>
              </a:rPr>
              <a:t>3</a:t>
            </a:r>
            <a:r>
              <a:t/>
            </a:r>
            <a:br/>
            <a:r>
              <a:rPr lang="es-AR" sz="8000" b="1" strike="noStrike" spc="-1">
                <a:solidFill>
                  <a:srgbClr val="FDF098"/>
                </a:solidFill>
                <a:latin typeface="Arial"/>
                <a:ea typeface="Arial"/>
              </a:rPr>
              <a:t>disminuye significativamente los riesgos de:</a:t>
            </a:r>
            <a:endParaRPr lang="ru-RU" sz="8000" b="0" strike="noStrike" spc="-1">
              <a:latin typeface="Arial"/>
            </a:endParaRPr>
          </a:p>
        </p:txBody>
      </p:sp>
      <p:sp>
        <p:nvSpPr>
          <p:cNvPr id="369" name="Развития сердечно-сосудистых заболеваний"/>
          <p:cNvSpPr/>
          <p:nvPr/>
        </p:nvSpPr>
        <p:spPr>
          <a:xfrm>
            <a:off x="5826600" y="10450800"/>
            <a:ext cx="60375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20000"/>
              </a:lnSpc>
              <a:tabLst>
                <a:tab pos="0" algn="l"/>
              </a:tabLst>
            </a:pPr>
            <a:r>
              <a:rPr lang="es-AR" sz="3100" b="1" strike="noStrike" spc="-1">
                <a:solidFill>
                  <a:srgbClr val="FFFFFF"/>
                </a:solidFill>
                <a:latin typeface="Arial"/>
                <a:ea typeface="Arial"/>
              </a:rPr>
              <a:t>desarrollo de enfermedades cardiovasculares</a:t>
            </a:r>
            <a:endParaRPr lang="ru-RU" sz="3100" b="0" strike="noStrike" spc="-1">
              <a:latin typeface="Arial"/>
            </a:endParaRPr>
          </a:p>
        </p:txBody>
      </p:sp>
      <p:sp>
        <p:nvSpPr>
          <p:cNvPr id="370" name="Угасания репродуктивной функции"/>
          <p:cNvSpPr/>
          <p:nvPr/>
        </p:nvSpPr>
        <p:spPr>
          <a:xfrm>
            <a:off x="1767600" y="6809040"/>
            <a:ext cx="586260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s-AR" sz="3100" b="1" strike="noStrike" spc="-1">
                <a:solidFill>
                  <a:srgbClr val="FFFFFF"/>
                </a:solidFill>
                <a:latin typeface="Arial"/>
                <a:ea typeface="Arial"/>
              </a:rPr>
              <a:t>deterioro de la capacidad reproductiva</a:t>
            </a:r>
            <a:endParaRPr lang="ru-RU" sz="3100" b="0" strike="noStrike" spc="-1">
              <a:latin typeface="Arial"/>
            </a:endParaRPr>
          </a:p>
        </p:txBody>
      </p:sp>
      <p:sp>
        <p:nvSpPr>
          <p:cNvPr id="371" name="Развития депрессии"/>
          <p:cNvSpPr/>
          <p:nvPr/>
        </p:nvSpPr>
        <p:spPr>
          <a:xfrm>
            <a:off x="8896320" y="6890040"/>
            <a:ext cx="7090920" cy="6516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s-AR" sz="3100" b="1" strike="noStrike" spc="-1">
                <a:solidFill>
                  <a:srgbClr val="FFFFFF"/>
                </a:solidFill>
                <a:latin typeface="Arial"/>
                <a:ea typeface="Arial"/>
              </a:rPr>
              <a:t>aparición de depresión</a:t>
            </a:r>
            <a:endParaRPr lang="ru-RU" sz="3100" b="0" strike="noStrike" spc="-1">
              <a:latin typeface="Arial"/>
            </a:endParaRPr>
          </a:p>
        </p:txBody>
      </p:sp>
      <p:sp>
        <p:nvSpPr>
          <p:cNvPr id="372" name="Частых инфекционных заболеваний"/>
          <p:cNvSpPr/>
          <p:nvPr/>
        </p:nvSpPr>
        <p:spPr>
          <a:xfrm>
            <a:off x="17253360" y="6881760"/>
            <a:ext cx="657108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s-AR" sz="3100" b="1" strike="noStrike" spc="-1">
                <a:solidFill>
                  <a:srgbClr val="FFFFFF"/>
                </a:solidFill>
                <a:latin typeface="Arial"/>
                <a:ea typeface="Arial"/>
              </a:rPr>
              <a:t>enfermedades infecciosas frecuentes</a:t>
            </a:r>
            <a:endParaRPr lang="ru-RU" sz="3100" b="0" strike="noStrike" spc="-1">
              <a:latin typeface="Arial"/>
            </a:endParaRPr>
          </a:p>
        </p:txBody>
      </p:sp>
      <p:grpSp>
        <p:nvGrpSpPr>
          <p:cNvPr id="373" name="Сгруппировать"/>
          <p:cNvGrpSpPr/>
          <p:nvPr/>
        </p:nvGrpSpPr>
        <p:grpSpPr>
          <a:xfrm>
            <a:off x="19723680" y="4942080"/>
            <a:ext cx="1630440" cy="1630440"/>
            <a:chOff x="19723680" y="4942080"/>
            <a:chExt cx="1630440" cy="1630440"/>
          </a:xfrm>
        </p:grpSpPr>
        <p:pic>
          <p:nvPicPr>
            <p:cNvPr id="374" name="image48.png" descr="image48.png"/>
            <p:cNvPicPr/>
            <p:nvPr/>
          </p:nvPicPr>
          <p:blipFill>
            <a:blip r:embed="rId5"/>
            <a:stretch/>
          </p:blipFill>
          <p:spPr>
            <a:xfrm>
              <a:off x="19891080" y="5118120"/>
              <a:ext cx="1264320" cy="1278720"/>
            </a:xfrm>
            <a:prstGeom prst="rect">
              <a:avLst/>
            </a:prstGeom>
            <a:ln w="12700">
              <a:noFill/>
            </a:ln>
          </p:spPr>
        </p:pic>
        <p:sp>
          <p:nvSpPr>
            <p:cNvPr id="375" name="Кружок"/>
            <p:cNvSpPr/>
            <p:nvPr/>
          </p:nvSpPr>
          <p:spPr>
            <a:xfrm>
              <a:off x="19723680" y="494208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grpSp>
      <p:grpSp>
        <p:nvGrpSpPr>
          <p:cNvPr id="376" name="Сгруппировать"/>
          <p:cNvGrpSpPr/>
          <p:nvPr/>
        </p:nvGrpSpPr>
        <p:grpSpPr>
          <a:xfrm>
            <a:off x="3773880" y="4938840"/>
            <a:ext cx="1630440" cy="1630440"/>
            <a:chOff x="3773880" y="4938840"/>
            <a:chExt cx="1630440" cy="1630440"/>
          </a:xfrm>
        </p:grpSpPr>
        <p:sp>
          <p:nvSpPr>
            <p:cNvPr id="377" name="Кружок"/>
            <p:cNvSpPr/>
            <p:nvPr/>
          </p:nvSpPr>
          <p:spPr>
            <a:xfrm>
              <a:off x="3773880" y="49388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78" name="image49.png" descr="image49.png"/>
            <p:cNvPicPr/>
            <p:nvPr/>
          </p:nvPicPr>
          <p:blipFill>
            <a:blip r:embed="rId6"/>
            <a:stretch/>
          </p:blipFill>
          <p:spPr>
            <a:xfrm>
              <a:off x="3967560" y="5114520"/>
              <a:ext cx="1242720" cy="1278720"/>
            </a:xfrm>
            <a:prstGeom prst="rect">
              <a:avLst/>
            </a:prstGeom>
            <a:ln w="12700">
              <a:noFill/>
            </a:ln>
          </p:spPr>
        </p:pic>
      </p:grpSp>
      <p:grpSp>
        <p:nvGrpSpPr>
          <p:cNvPr id="379" name="Сгруппировать"/>
          <p:cNvGrpSpPr/>
          <p:nvPr/>
        </p:nvGrpSpPr>
        <p:grpSpPr>
          <a:xfrm>
            <a:off x="11626560" y="4942080"/>
            <a:ext cx="1630440" cy="1630440"/>
            <a:chOff x="11626560" y="4942080"/>
            <a:chExt cx="1630440" cy="1630440"/>
          </a:xfrm>
        </p:grpSpPr>
        <p:sp>
          <p:nvSpPr>
            <p:cNvPr id="380" name="Кружок"/>
            <p:cNvSpPr/>
            <p:nvPr/>
          </p:nvSpPr>
          <p:spPr>
            <a:xfrm>
              <a:off x="11626560" y="494208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81" name="image50.png" descr="image50.png"/>
            <p:cNvPicPr/>
            <p:nvPr/>
          </p:nvPicPr>
          <p:blipFill>
            <a:blip r:embed="rId7"/>
            <a:stretch/>
          </p:blipFill>
          <p:spPr>
            <a:xfrm>
              <a:off x="11925720" y="5166360"/>
              <a:ext cx="1032120" cy="1182240"/>
            </a:xfrm>
            <a:prstGeom prst="rect">
              <a:avLst/>
            </a:prstGeom>
            <a:ln w="12700">
              <a:noFill/>
            </a:ln>
          </p:spPr>
        </p:pic>
      </p:grpSp>
      <p:grpSp>
        <p:nvGrpSpPr>
          <p:cNvPr id="382" name="Сгруппировать"/>
          <p:cNvGrpSpPr/>
          <p:nvPr/>
        </p:nvGrpSpPr>
        <p:grpSpPr>
          <a:xfrm>
            <a:off x="8019000" y="8587440"/>
            <a:ext cx="1630440" cy="1630440"/>
            <a:chOff x="8019000" y="8587440"/>
            <a:chExt cx="1630440" cy="1630440"/>
          </a:xfrm>
        </p:grpSpPr>
        <p:sp>
          <p:nvSpPr>
            <p:cNvPr id="383" name="Кружок"/>
            <p:cNvSpPr/>
            <p:nvPr/>
          </p:nvSpPr>
          <p:spPr>
            <a:xfrm>
              <a:off x="8019000" y="85874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84" name="image51.png" descr="image51.png"/>
            <p:cNvPicPr/>
            <p:nvPr/>
          </p:nvPicPr>
          <p:blipFill>
            <a:blip r:embed="rId8"/>
            <a:stretch/>
          </p:blipFill>
          <p:spPr>
            <a:xfrm>
              <a:off x="8149680" y="8696520"/>
              <a:ext cx="1445400" cy="1412280"/>
            </a:xfrm>
            <a:prstGeom prst="rect">
              <a:avLst/>
            </a:prstGeom>
            <a:ln w="12700">
              <a:noFill/>
            </a:ln>
          </p:spPr>
        </p:pic>
      </p:grpSp>
      <p:sp>
        <p:nvSpPr>
          <p:cNvPr id="385" name="TextBox 2"/>
          <p:cNvSpPr/>
          <p:nvPr/>
        </p:nvSpPr>
        <p:spPr>
          <a:xfrm>
            <a:off x="6314760" y="7364160"/>
            <a:ext cx="241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ru-RU" sz="3000" b="0" strike="noStrike" spc="-1">
                <a:solidFill>
                  <a:srgbClr val="FDF098"/>
                </a:solidFill>
                <a:latin typeface="Arial"/>
                <a:ea typeface="Arial"/>
              </a:rPr>
              <a:t>5</a:t>
            </a:r>
            <a:endParaRPr lang="ru-RU" sz="3000" b="0" strike="noStrike" spc="-1">
              <a:latin typeface="Arial"/>
            </a:endParaRPr>
          </a:p>
        </p:txBody>
      </p:sp>
      <p:sp>
        <p:nvSpPr>
          <p:cNvPr id="386" name="TextBox 29"/>
          <p:cNvSpPr/>
          <p:nvPr/>
        </p:nvSpPr>
        <p:spPr>
          <a:xfrm>
            <a:off x="14729040" y="693900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6</a:t>
            </a:r>
            <a:endParaRPr lang="ru-RU" sz="3000" b="0" strike="noStrike" spc="-1">
              <a:latin typeface="Arial"/>
            </a:endParaRPr>
          </a:p>
        </p:txBody>
      </p:sp>
      <p:sp>
        <p:nvSpPr>
          <p:cNvPr id="387" name="TextBox 30"/>
          <p:cNvSpPr/>
          <p:nvPr/>
        </p:nvSpPr>
        <p:spPr>
          <a:xfrm>
            <a:off x="21692160" y="738972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7</a:t>
            </a:r>
            <a:endParaRPr lang="ru-RU" sz="3000" b="0" strike="noStrike" spc="-1">
              <a:latin typeface="Arial"/>
            </a:endParaRPr>
          </a:p>
        </p:txBody>
      </p:sp>
      <p:sp>
        <p:nvSpPr>
          <p:cNvPr id="388" name="TextBox 31"/>
          <p:cNvSpPr/>
          <p:nvPr/>
        </p:nvSpPr>
        <p:spPr>
          <a:xfrm>
            <a:off x="10709280" y="11162880"/>
            <a:ext cx="1150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8,9,10</a:t>
            </a:r>
            <a:endParaRPr lang="ru-RU" sz="3000" b="0" strike="noStrike" spc="-1">
              <a:latin typeface="Arial"/>
            </a:endParaRPr>
          </a:p>
        </p:txBody>
      </p:sp>
      <p:sp>
        <p:nvSpPr>
          <p:cNvPr id="389" name="TextBox 32"/>
          <p:cNvSpPr/>
          <p:nvPr/>
        </p:nvSpPr>
        <p:spPr>
          <a:xfrm>
            <a:off x="17268120" y="11098440"/>
            <a:ext cx="154476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11,12,13</a:t>
            </a:r>
            <a:endParaRPr lang="ru-RU" sz="30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D-Spray"/>
          <p:cNvSpPr/>
          <p:nvPr/>
        </p:nvSpPr>
        <p:spPr>
          <a:xfrm>
            <a:off x="1402560" y="2568240"/>
            <a:ext cx="8731440" cy="15148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9000" b="1" strike="noStrike" spc="-1">
                <a:solidFill>
                  <a:srgbClr val="FF644E"/>
                </a:solidFill>
                <a:latin typeface="Arial"/>
                <a:ea typeface="Arial"/>
              </a:rPr>
              <a:t>D-Spray</a:t>
            </a:r>
            <a:r>
              <a:rPr lang="en-US" sz="9000" b="1" strike="noStrike" spc="-1">
                <a:solidFill>
                  <a:srgbClr val="FF644E"/>
                </a:solidFill>
                <a:latin typeface="Arial"/>
                <a:ea typeface="Arial"/>
              </a:rPr>
              <a:t> 2000</a:t>
            </a:r>
            <a:endParaRPr lang="ru-RU" sz="9000" b="0" strike="noStrike" spc="-1">
              <a:latin typeface="Arial"/>
            </a:endParaRPr>
          </a:p>
        </p:txBody>
      </p:sp>
      <p:pic>
        <p:nvPicPr>
          <p:cNvPr id="391" name="image7.png" descr="image7.png"/>
          <p:cNvPicPr/>
          <p:nvPr/>
        </p:nvPicPr>
        <p:blipFill>
          <a:blip r:embed="rId2"/>
          <a:stretch/>
        </p:blipFill>
        <p:spPr>
          <a:xfrm>
            <a:off x="1537560" y="12793680"/>
            <a:ext cx="1773720" cy="311040"/>
          </a:xfrm>
          <a:prstGeom prst="rect">
            <a:avLst/>
          </a:prstGeom>
          <a:ln w="12700">
            <a:noFill/>
          </a:ln>
        </p:spPr>
      </p:pic>
      <p:sp>
        <p:nvSpPr>
          <p:cNvPr id="392" name="2179"/>
          <p:cNvSpPr/>
          <p:nvPr/>
        </p:nvSpPr>
        <p:spPr>
          <a:xfrm>
            <a:off x="1473840" y="4372560"/>
            <a:ext cx="9032040" cy="752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US" sz="4000" b="1" strike="noStrike" spc="-100">
                <a:solidFill>
                  <a:srgbClr val="535353"/>
                </a:solidFill>
                <a:latin typeface="Helvetica Neue"/>
                <a:ea typeface="Helvetica Neue"/>
              </a:rPr>
              <a:t>2197</a:t>
            </a:r>
            <a:endParaRPr lang="ru-RU" sz="4000" b="0" strike="noStrike" spc="-1">
              <a:latin typeface="Arial"/>
            </a:endParaRPr>
          </a:p>
        </p:txBody>
      </p:sp>
      <p:sp>
        <p:nvSpPr>
          <p:cNvPr id="393" name="КЛУБНАЯ ЦЕНА"/>
          <p:cNvSpPr/>
          <p:nvPr/>
        </p:nvSpPr>
        <p:spPr>
          <a:xfrm>
            <a:off x="1508400" y="8332920"/>
            <a:ext cx="3733920" cy="503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es-AR" sz="3300" b="1" strike="noStrike" spc="-100" dirty="0">
                <a:solidFill>
                  <a:srgbClr val="33414E"/>
                </a:solidFill>
                <a:latin typeface="Arial"/>
                <a:ea typeface="Arial"/>
              </a:rPr>
              <a:t>PRECIO DE CLUB</a:t>
            </a:r>
            <a:endParaRPr lang="ru-RU" sz="3300" b="0" strike="noStrike" spc="-1" dirty="0">
              <a:latin typeface="Arial"/>
            </a:endParaRPr>
          </a:p>
        </p:txBody>
      </p:sp>
      <p:sp>
        <p:nvSpPr>
          <p:cNvPr id="394" name="РОЗНИЧНАЯ ЦЕНА"/>
          <p:cNvSpPr/>
          <p:nvPr/>
        </p:nvSpPr>
        <p:spPr>
          <a:xfrm>
            <a:off x="1508400" y="9582480"/>
            <a:ext cx="4374000" cy="10058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defRPr sz="1500">
                <a:solidFill>
                  <a:srgbClr val="FFFFFF"/>
                </a:solidFill>
                <a:latin typeface="Gilroy Bold"/>
                <a:ea typeface="Gilroy Bold"/>
                <a:cs typeface="Gilroy Bold"/>
                <a:sym typeface="Gilroy Bold"/>
              </a:defRPr>
            </a:pPr>
            <a:r>
              <a:rPr lang="es-AR" sz="3200" dirty="0">
                <a:solidFill>
                  <a:schemeClr val="bg2">
                    <a:lumMod val="75000"/>
                  </a:schemeClr>
                </a:solidFill>
              </a:rPr>
              <a:t>PRECIO AL POR MENOR</a:t>
            </a:r>
          </a:p>
        </p:txBody>
      </p:sp>
      <p:sp>
        <p:nvSpPr>
          <p:cNvPr id="395" name="?? у.е"/>
          <p:cNvSpPr/>
          <p:nvPr/>
        </p:nvSpPr>
        <p:spPr>
          <a:xfrm>
            <a:off x="6828480" y="9642960"/>
            <a:ext cx="3121560" cy="686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dirty="0">
                <a:solidFill>
                  <a:srgbClr val="535353"/>
                </a:solidFill>
                <a:latin typeface="Arial"/>
                <a:ea typeface="Arial"/>
              </a:rPr>
              <a:t>15 </a:t>
            </a:r>
            <a:r>
              <a:rPr lang="es-AR" sz="3300" b="1" spc="-100" dirty="0">
                <a:solidFill>
                  <a:srgbClr val="535353"/>
                </a:solidFill>
                <a:latin typeface="Arial"/>
                <a:ea typeface="Arial"/>
              </a:rPr>
              <a:t>U.C.</a:t>
            </a:r>
            <a:endParaRPr lang="ru-RU" sz="3300" b="0" strike="noStrike" spc="-1" dirty="0">
              <a:latin typeface="Arial"/>
            </a:endParaRPr>
          </a:p>
        </p:txBody>
      </p:sp>
      <p:sp>
        <p:nvSpPr>
          <p:cNvPr id="396" name="?? у.е"/>
          <p:cNvSpPr/>
          <p:nvPr/>
        </p:nvSpPr>
        <p:spPr>
          <a:xfrm>
            <a:off x="6828480" y="8170200"/>
            <a:ext cx="2332800" cy="686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dirty="0">
                <a:solidFill>
                  <a:srgbClr val="535353"/>
                </a:solidFill>
                <a:latin typeface="Arial"/>
                <a:ea typeface="Arial"/>
              </a:rPr>
              <a:t>12 </a:t>
            </a:r>
            <a:r>
              <a:rPr lang="es-AR" sz="3300" b="1" spc="-100" dirty="0">
                <a:solidFill>
                  <a:srgbClr val="535353"/>
                </a:solidFill>
                <a:latin typeface="Arial"/>
                <a:ea typeface="Arial"/>
              </a:rPr>
              <a:t>U.C.</a:t>
            </a:r>
            <a:endParaRPr lang="ru-RU" sz="3300" b="0" strike="noStrike" spc="-1" dirty="0">
              <a:latin typeface="Arial"/>
            </a:endParaRPr>
          </a:p>
        </p:txBody>
      </p:sp>
      <p:sp>
        <p:nvSpPr>
          <p:cNvPr id="397" name="БОНУСНЫЕ БАЛЛЫ"/>
          <p:cNvSpPr/>
          <p:nvPr/>
        </p:nvSpPr>
        <p:spPr>
          <a:xfrm>
            <a:off x="1477800" y="6576840"/>
            <a:ext cx="5045040" cy="10058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es-AR" sz="3300" b="1" strike="noStrike" spc="-100">
                <a:solidFill>
                  <a:srgbClr val="33414E"/>
                </a:solidFill>
                <a:latin typeface="Arial"/>
                <a:ea typeface="Arial"/>
              </a:rPr>
              <a:t>PUNTOS DE BONIFICACIÓN </a:t>
            </a:r>
            <a:endParaRPr lang="ru-RU" sz="3300" b="0" strike="noStrike" spc="-1">
              <a:latin typeface="Arial"/>
            </a:endParaRPr>
          </a:p>
        </p:txBody>
      </p:sp>
      <p:sp>
        <p:nvSpPr>
          <p:cNvPr id="398" name="??"/>
          <p:cNvSpPr/>
          <p:nvPr/>
        </p:nvSpPr>
        <p:spPr>
          <a:xfrm>
            <a:off x="6972480" y="6786720"/>
            <a:ext cx="1604880" cy="6850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a:solidFill>
                  <a:srgbClr val="535353"/>
                </a:solidFill>
                <a:latin typeface="Arial"/>
                <a:ea typeface="Arial"/>
              </a:rPr>
              <a:t>7</a:t>
            </a:r>
            <a:endParaRPr lang="ru-RU" sz="4500" b="0" strike="noStrike" spc="-1">
              <a:latin typeface="Arial"/>
            </a:endParaRPr>
          </a:p>
        </p:txBody>
      </p:sp>
      <p:sp>
        <p:nvSpPr>
          <p:cNvPr id="399" name="Кружок"/>
          <p:cNvSpPr/>
          <p:nvPr/>
        </p:nvSpPr>
        <p:spPr>
          <a:xfrm>
            <a:off x="6558480" y="6603120"/>
            <a:ext cx="1069200" cy="1069200"/>
          </a:xfrm>
          <a:prstGeom prst="ellipse">
            <a:avLst/>
          </a:prstGeom>
          <a:noFill/>
          <a:ln w="38160">
            <a:solidFill>
              <a:srgbClr val="FF5500"/>
            </a:solidFill>
            <a:round/>
          </a:ln>
        </p:spPr>
        <p:style>
          <a:lnRef idx="0">
            <a:scrgbClr r="0" g="0" b="0"/>
          </a:lnRef>
          <a:fillRef idx="0">
            <a:scrgbClr r="0" g="0" b="0"/>
          </a:fillRef>
          <a:effectRef idx="0">
            <a:scrgbClr r="0" g="0" b="0"/>
          </a:effectRef>
          <a:fontRef idx="minor"/>
        </p:style>
      </p:sp>
      <p:sp>
        <p:nvSpPr>
          <p:cNvPr id="400"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pic>
        <p:nvPicPr>
          <p:cNvPr id="401" name="Рисунок 400"/>
          <p:cNvPicPr/>
          <p:nvPr/>
        </p:nvPicPr>
        <p:blipFill>
          <a:blip r:embed="rId3"/>
          <a:stretch/>
        </p:blipFill>
        <p:spPr>
          <a:xfrm>
            <a:off x="14481720" y="2373120"/>
            <a:ext cx="6331320" cy="94741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EA"/>
        </a:solidFill>
        <a:effectLst/>
      </p:bgPr>
    </p:bg>
    <p:spTree>
      <p:nvGrpSpPr>
        <p:cNvPr id="1" name=""/>
        <p:cNvGrpSpPr/>
        <p:nvPr/>
      </p:nvGrpSpPr>
      <p:grpSpPr>
        <a:xfrm>
          <a:off x="0" y="0"/>
          <a:ext cx="0" cy="0"/>
          <a:chOff x="0" y="0"/>
          <a:chExt cx="0" cy="0"/>
        </a:xfrm>
      </p:grpSpPr>
      <p:sp>
        <p:nvSpPr>
          <p:cNvPr id="402" name="D-Spray"/>
          <p:cNvSpPr/>
          <p:nvPr/>
        </p:nvSpPr>
        <p:spPr>
          <a:xfrm>
            <a:off x="691200" y="619200"/>
            <a:ext cx="8731440" cy="15148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9000" b="1" strike="noStrike" spc="-1">
                <a:solidFill>
                  <a:srgbClr val="FF644E"/>
                </a:solidFill>
                <a:latin typeface="Arial"/>
                <a:ea typeface="Arial"/>
              </a:rPr>
              <a:t>Bibliografía</a:t>
            </a:r>
            <a:endParaRPr lang="ru-RU" sz="9000" b="0" strike="noStrike" spc="-1">
              <a:latin typeface="Arial"/>
            </a:endParaRPr>
          </a:p>
        </p:txBody>
      </p:sp>
      <p:sp>
        <p:nvSpPr>
          <p:cNvPr id="403" name="TextBox 2"/>
          <p:cNvSpPr/>
          <p:nvPr/>
        </p:nvSpPr>
        <p:spPr>
          <a:xfrm>
            <a:off x="762480" y="2311920"/>
            <a:ext cx="11596320" cy="1014660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Koolman J., Röhm K.H., Wirth J. Taschenatlas der Biochemie. German: Thieme, 2003.</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2"/>
              </a:rPr>
              <a:t>https://faculty.ksu.edu.sa/sites/default/files/color_atlas_of_biochemistry_2nd_ed.pdf</a:t>
            </a:r>
            <a:r>
              <a:rPr lang="en-US"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Ultraviolet Radiation: How it Affects Life on Earth. </a:t>
            </a:r>
            <a:r>
              <a:rPr lang="en-US" sz="2200" b="0" u="sng" strike="noStrike" spc="-1">
                <a:solidFill>
                  <a:srgbClr val="6666FF"/>
                </a:solidFill>
                <a:uFillTx/>
                <a:latin typeface="Arial"/>
                <a:ea typeface="Arial"/>
                <a:hlinkClick r:id="rId3"/>
              </a:rPr>
              <a:t>https://earthobservatory.nasa.gov/features/UVB/uvb_radiation3.php</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Claire E. Williams, Elizabeth A. Williams, Bernard M. Corfe. Rate of change of circulating 25-hydroxyvitamin D following sublingual and capsular vitamin D preparations. European Journal of Clinical Nutrition. 23 September 2019. </a:t>
            </a:r>
            <a:r>
              <a:rPr lang="en-US" sz="2200" b="0" u="sng" strike="noStrike" spc="-1">
                <a:solidFill>
                  <a:srgbClr val="0000FF"/>
                </a:solidFill>
                <a:uFillTx/>
                <a:latin typeface="Arial"/>
                <a:ea typeface="Arial"/>
                <a:hlinkClick r:id="rId4"/>
              </a:rPr>
              <a:t>https://pubmed.ncbi.nlm.nih.gov/31548595/</a:t>
            </a:r>
            <a:r>
              <a:rPr lang="en-US" sz="2200" b="0" strike="noStrike" spc="-1">
                <a:solidFill>
                  <a:srgbClr val="000000"/>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Holick MF. The vitamin D deficiency pandemic: Approaches for diagnosis, treatment </a:t>
            </a:r>
            <a:r>
              <a:t/>
            </a:r>
            <a:br/>
            <a:r>
              <a:rPr lang="en-US" sz="2200" b="0" strike="noStrike" spc="-1">
                <a:solidFill>
                  <a:srgbClr val="000000"/>
                </a:solidFill>
                <a:latin typeface="Arial"/>
                <a:ea typeface="Arial"/>
              </a:rPr>
              <a:t>and prevention. Rev Endocr Metab Disord. 2017 Jun;18(2):153-165. </a:t>
            </a:r>
            <a:r>
              <a:t/>
            </a:r>
            <a:br/>
            <a:r>
              <a:rPr lang="en-US" sz="2200" b="0" strike="noStrike" spc="-1">
                <a:solidFill>
                  <a:srgbClr val="000000"/>
                </a:solidFill>
                <a:latin typeface="Arial"/>
                <a:ea typeface="Arial"/>
              </a:rPr>
              <a:t>doi:</a:t>
            </a:r>
            <a:r>
              <a:rPr lang="ru-RU" sz="2200" b="0" strike="noStrike" spc="-1">
                <a:solidFill>
                  <a:srgbClr val="000000"/>
                </a:solidFill>
                <a:latin typeface="Arial"/>
                <a:ea typeface="Arial"/>
              </a:rPr>
              <a:t> </a:t>
            </a:r>
            <a:r>
              <a:rPr lang="en-US" sz="2200" b="0" strike="noStrike" spc="-1">
                <a:solidFill>
                  <a:srgbClr val="000000"/>
                </a:solidFill>
                <a:latin typeface="Arial"/>
                <a:ea typeface="Arial"/>
              </a:rPr>
              <a:t>10.1007/s11154-017-9424-1. PMID: 28516265.</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5"/>
              </a:rPr>
              <a:t>https://pubmed.ncbi.nlm.nih.gov/28516265/</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Lerchbaum E, Obermayer-Pietsch B. Vitamin D and fertility: a systematic review. </a:t>
            </a:r>
            <a:r>
              <a:t/>
            </a:r>
            <a:br/>
            <a:r>
              <a:rPr lang="en-US" sz="2200" b="0" strike="noStrike" spc="-1">
                <a:solidFill>
                  <a:srgbClr val="000000"/>
                </a:solidFill>
                <a:latin typeface="Arial"/>
                <a:ea typeface="Arial"/>
              </a:rPr>
              <a:t>Eur J Endocrinol. 2012 May;166(5):765-78. doi: 10.1530/EJE-11-0984. Epub 2012 </a:t>
            </a:r>
            <a:r>
              <a:t/>
            </a:r>
            <a:br/>
            <a:r>
              <a:rPr lang="en-US" sz="2200" b="0" strike="noStrike" spc="-1">
                <a:solidFill>
                  <a:srgbClr val="000000"/>
                </a:solidFill>
                <a:latin typeface="Arial"/>
                <a:ea typeface="Arial"/>
              </a:rPr>
              <a:t>Jan 24. PMID: 22275473.</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6"/>
              </a:rPr>
              <a:t>https://pubmed.ncbi.nlm.nih.gov/22275473/</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Kaviani M, Nikooyeh B, Zand H, Yaghmaei P, Neyestani TR. Effects of vitamin D supplementation on depression and some involved neurotransmitters. J Affect Disord. 2020 May 15;269:28-35. doi: 10.1016/j.jad.2020.03.029. Epub 2020 Mar 13. PMID: 32217340.</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7"/>
              </a:rPr>
              <a:t>https://pubmed.ncbi.nlm.nih.gov/32217340/</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a:pPr>
            <a:r>
              <a:rPr lang="en-US" sz="2200" b="0" strike="noStrike" spc="-1">
                <a:solidFill>
                  <a:srgbClr val="000000"/>
                </a:solidFill>
                <a:latin typeface="Arial"/>
                <a:ea typeface="Arial"/>
              </a:rPr>
              <a:t>Ginde AA, Mansbach JM, Camargo CA Jr. Association between serum 25-hydroxyvitamin D level and upper respiratory tract infection in the Third National Health and Nutrition Examination Survey. Arch Intern Med. 2009 Feb 23;169(4):384-90. doi: 10.1001/archinternmed.2008.560. PMID: 19237723; PMCID: PMC3447082.</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8"/>
              </a:rPr>
              <a:t>https://www.ncbi.nlm.nih.gov/pmc/articles/PMC3447082/</a:t>
            </a:r>
            <a:r>
              <a:rPr lang="ru-RU" sz="2200" b="0" strike="noStrike" spc="-1">
                <a:solidFill>
                  <a:srgbClr val="989898"/>
                </a:solidFill>
                <a:latin typeface="Arial"/>
                <a:ea typeface="Arial"/>
              </a:rPr>
              <a:t> </a:t>
            </a:r>
            <a:endParaRPr lang="ru-RU" sz="2200" b="0" strike="noStrike" spc="-1">
              <a:latin typeface="Arial"/>
            </a:endParaRPr>
          </a:p>
        </p:txBody>
      </p:sp>
      <p:sp>
        <p:nvSpPr>
          <p:cNvPr id="404" name="TextBox 3"/>
          <p:cNvSpPr/>
          <p:nvPr/>
        </p:nvSpPr>
        <p:spPr>
          <a:xfrm>
            <a:off x="12897720" y="2141280"/>
            <a:ext cx="11257200" cy="114872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Giovannucci E, Liu Y, Hollis BW, Rimm EB. 25-hydroxyvitamin D and risk of myocardial</a:t>
            </a:r>
            <a:r>
              <a:rPr lang="ru-RU" sz="2200" b="0" strike="noStrike" spc="-1">
                <a:solidFill>
                  <a:srgbClr val="989898"/>
                </a:solidFill>
                <a:latin typeface="Arial"/>
                <a:ea typeface="Arial"/>
              </a:rPr>
              <a:t> </a:t>
            </a:r>
            <a:r>
              <a:rPr lang="en-US" sz="2200" b="0" strike="noStrike" spc="-1">
                <a:solidFill>
                  <a:srgbClr val="000000"/>
                </a:solidFill>
                <a:latin typeface="Arial"/>
                <a:ea typeface="Arial"/>
              </a:rPr>
              <a:t>infarction in men: a prospective study. Arch Intern Med. 2008 Jun 9;168(11):1174-80. doi:10.1001/archinte.168.11.1174. </a:t>
            </a:r>
            <a:r>
              <a:rPr lang="ru-RU" sz="2200" b="0" strike="noStrike" spc="-1">
                <a:solidFill>
                  <a:srgbClr val="000000"/>
                </a:solidFill>
                <a:latin typeface="Arial"/>
                <a:ea typeface="Arial"/>
              </a:rPr>
              <a:t> </a:t>
            </a:r>
            <a:r>
              <a:rPr lang="en-US" sz="2200" b="0" strike="noStrike" spc="-1">
                <a:solidFill>
                  <a:srgbClr val="000000"/>
                </a:solidFill>
                <a:latin typeface="Arial"/>
                <a:ea typeface="Arial"/>
              </a:rPr>
              <a:t>PMID: 18541825; PMCID: PMC3719391.</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9"/>
              </a:rPr>
              <a:t>https://pubmed.ncbi.nlm.nih.gov/18541825/</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Pilz S, Dobnig H, Fischer JE, Wellnitz B, Seelhorst U, Boehm BO, März W. Low vitamin d levels predict stroke in patients referred to coronary angiography. Stroke. 2008 Sep;39(9):2611-3. doi: 10.1161/STROKEAHA.107.513655. Epub 2008 Jul 17. PMID: 18635847.</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10"/>
              </a:rPr>
              <a:t>https://pubmed.ncbi.nlm.nih.gov/18635847/</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Pilz S, März W, Wellnitz B, Seelhorst U, Fahrleitner-Pammer A, Dimai HP, Boehm BO, Dobnig H. Association of vitamin D deficiency with heart failure and sudden cardiac death in a large cross-sectional study of patients referred for coronary angiography. </a:t>
            </a:r>
            <a:r>
              <a:t/>
            </a:r>
            <a:br/>
            <a:r>
              <a:rPr lang="en-US" sz="2200" b="0" strike="noStrike" spc="-1">
                <a:solidFill>
                  <a:srgbClr val="000000"/>
                </a:solidFill>
                <a:latin typeface="Arial"/>
                <a:ea typeface="Arial"/>
              </a:rPr>
              <a:t>J Clin Endocrinol Metab. 2008 Oct;93(10):3927-35. doi: 10.1210/jc.2008-0784. Epub 2008 Aug 5. PMID: 18682515.</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11"/>
              </a:rPr>
              <a:t>https://pubmed.ncbi.nlm.nih.gov/18682515/</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Boonen S, Lips P, Bouillon R, Bischoff-Ferrari HA, Vanderschueren D, Haentjens P. Need for additional calcium to reduce the risk of hip fracture with vitamin d supplementation: evidence from a comparative metaanalysis of randomized controlled trials. J Clin Endocrinol Metab. 2007 Apr;92(4):1415-23. doi: 10.1210/jc.2006-1404. Epub 2007 Jan 30. PMID: 17264183.</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12"/>
              </a:rPr>
              <a:t>https://pubmed.ncbi.nlm.nih.gov/17264183/</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Bischoff-Ferrari HA, Willett WC, Wong JB, Stuck AE, Staehelin HB, Orav EJ, Thoma A, Kiel DP, Henschkowski J. Prevention of nonvertebral fractures with oral vitamin D and dose dependency: a meta-analysis of randomized controlled trials. Arch Intern Med. 2009 Mar 23;169(6):551-61. doi: 10.1001/archinternmed.2008.600. PMID: 19307517.</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13"/>
              </a:rPr>
              <a:t>https://pubmed.ncbi.nlm.nih.gov/19307517/</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a:p>
            <a:pPr marL="457200" indent="-456840">
              <a:lnSpc>
                <a:spcPct val="100000"/>
              </a:lnSpc>
              <a:buClr>
                <a:srgbClr val="000000"/>
              </a:buClr>
              <a:buFont typeface="Arial"/>
              <a:buAutoNum type="arabicPeriod" startAt="8"/>
            </a:pPr>
            <a:r>
              <a:rPr lang="en-US" sz="2200" b="0" strike="noStrike" spc="-1">
                <a:solidFill>
                  <a:srgbClr val="000000"/>
                </a:solidFill>
                <a:latin typeface="Arial"/>
                <a:ea typeface="Arial"/>
              </a:rPr>
              <a:t>Bischoff-Ferrari HA, Dawson-Hughes B, Staehelin HB, Orav JE, Stuck AE, Theiler R, Wong JB, Egli A, Kiel DP, Henschkowski J. Fall prevention with supplemental and active forms of vitamin D: a meta-analysis of randomised controlled trials. BMJ. 2009 Oct 1;339:b3692. doi: 10.1136/bmj.b3692. PMID: 19797342; PMCID: PMC2755728.</a:t>
            </a:r>
            <a:r>
              <a:rPr lang="ru-RU" sz="2200" b="0" strike="noStrike" spc="-1">
                <a:solidFill>
                  <a:srgbClr val="000000"/>
                </a:solidFill>
                <a:latin typeface="Arial"/>
                <a:ea typeface="Arial"/>
              </a:rPr>
              <a:t> </a:t>
            </a:r>
            <a:r>
              <a:rPr lang="ru-RU" sz="2200" b="0" u="sng" strike="noStrike" spc="-1">
                <a:solidFill>
                  <a:srgbClr val="6666FF"/>
                </a:solidFill>
                <a:uFillTx/>
                <a:latin typeface="Arial"/>
                <a:ea typeface="Arial"/>
                <a:hlinkClick r:id="rId14"/>
              </a:rPr>
              <a:t>https://pubmed.ncbi.nlm.nih.gov/19797342/</a:t>
            </a:r>
            <a:r>
              <a:rPr lang="ru-RU" sz="2200" b="0" strike="noStrike" spc="-1">
                <a:solidFill>
                  <a:srgbClr val="989898"/>
                </a:solidFill>
                <a:latin typeface="Arial"/>
                <a:ea typeface="Arial"/>
              </a:rPr>
              <a:t> </a:t>
            </a:r>
            <a:endParaRPr lang="ru-RU" sz="2200" b="0" strike="noStrike" spc="-1">
              <a:latin typeface="Arial"/>
            </a:endParaRPr>
          </a:p>
          <a:p>
            <a:pPr>
              <a:lnSpc>
                <a:spcPct val="100000"/>
              </a:lnSpc>
            </a:pPr>
            <a:endParaRPr lang="ru-RU" sz="2200" b="0" strike="noStrike" spc="-1">
              <a:latin typeface="Arial"/>
            </a:endParaRPr>
          </a:p>
        </p:txBody>
      </p:sp>
      <p:pic>
        <p:nvPicPr>
          <p:cNvPr id="405" name="image7.png" descr="image7.png"/>
          <p:cNvPicPr/>
          <p:nvPr/>
        </p:nvPicPr>
        <p:blipFill>
          <a:blip r:embed="rId15"/>
          <a:stretch/>
        </p:blipFill>
        <p:spPr>
          <a:xfrm>
            <a:off x="1537560" y="12793680"/>
            <a:ext cx="1773720" cy="311040"/>
          </a:xfrm>
          <a:prstGeom prst="rect">
            <a:avLst/>
          </a:prstGeom>
          <a:ln w="12700">
            <a:noFill/>
          </a:ln>
        </p:spPr>
      </p:pic>
      <p:sp>
        <p:nvSpPr>
          <p:cNvPr id="406" name="D-Spray"/>
          <p:cNvSpPr/>
          <p:nvPr/>
        </p:nvSpPr>
        <p:spPr>
          <a:xfrm>
            <a:off x="21755160" y="13041360"/>
            <a:ext cx="1780560" cy="4176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52.png" descr="image52.png"/>
          <p:cNvPicPr/>
          <p:nvPr/>
        </p:nvPicPr>
        <p:blipFill>
          <a:blip r:embed="rId2"/>
          <a:stretch/>
        </p:blipFill>
        <p:spPr>
          <a:xfrm>
            <a:off x="10326960" y="12192840"/>
            <a:ext cx="3728160" cy="655920"/>
          </a:xfrm>
          <a:prstGeom prst="rect">
            <a:avLst/>
          </a:prstGeom>
          <a:ln w="12700">
            <a:noFill/>
          </a:ln>
        </p:spPr>
      </p:pic>
      <p:sp>
        <p:nvSpPr>
          <p:cNvPr id="408" name="D-Spray"/>
          <p:cNvSpPr/>
          <p:nvPr/>
        </p:nvSpPr>
        <p:spPr>
          <a:xfrm>
            <a:off x="4705920" y="3561120"/>
            <a:ext cx="14970600" cy="27338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0000"/>
              </a:lnSpc>
              <a:tabLst>
                <a:tab pos="0" algn="l"/>
              </a:tabLst>
            </a:pPr>
            <a:r>
              <a:rPr lang="ru-RU" sz="17000" b="1" strike="noStrike" spc="-1">
                <a:solidFill>
                  <a:srgbClr val="FDF098"/>
                </a:solidFill>
                <a:latin typeface="Arial"/>
                <a:ea typeface="Arial"/>
              </a:rPr>
              <a:t>D-Spray 2000</a:t>
            </a:r>
            <a:endParaRPr lang="ru-RU" sz="17000" b="0" strike="noStrike" spc="-1">
              <a:latin typeface="Arial"/>
            </a:endParaRPr>
          </a:p>
        </p:txBody>
      </p:sp>
      <p:sp>
        <p:nvSpPr>
          <p:cNvPr id="409" name="Лучи здоровья"/>
          <p:cNvSpPr/>
          <p:nvPr/>
        </p:nvSpPr>
        <p:spPr>
          <a:xfrm>
            <a:off x="4383720" y="6559920"/>
            <a:ext cx="15615720" cy="1944445"/>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0000"/>
              </a:lnSpc>
              <a:tabLst>
                <a:tab pos="0" algn="l"/>
              </a:tabLst>
            </a:pPr>
            <a:r>
              <a:rPr lang="es-AR" sz="11700" b="1" strike="noStrike" spc="-1" dirty="0">
                <a:solidFill>
                  <a:srgbClr val="FFFFFF"/>
                </a:solidFill>
                <a:latin typeface="Arial"/>
                <a:ea typeface="Arial"/>
              </a:rPr>
              <a:t>Salud en </a:t>
            </a:r>
            <a:r>
              <a:rPr lang="es-AR" sz="11700" b="1" strike="noStrike" spc="-1" dirty="0" smtClean="0">
                <a:solidFill>
                  <a:srgbClr val="FFFFFF"/>
                </a:solidFill>
                <a:latin typeface="Arial"/>
                <a:ea typeface="Arial"/>
              </a:rPr>
              <a:t>su </a:t>
            </a:r>
            <a:r>
              <a:rPr lang="es-AR" sz="11700" b="1" strike="noStrike" spc="-1" dirty="0">
                <a:solidFill>
                  <a:srgbClr val="FFFFFF"/>
                </a:solidFill>
                <a:latin typeface="Arial"/>
                <a:ea typeface="Arial"/>
              </a:rPr>
              <a:t>bolsillo</a:t>
            </a:r>
            <a:endParaRPr lang="ru-RU" sz="117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6.png" descr="image6.png"/>
          <p:cNvPicPr/>
          <p:nvPr/>
        </p:nvPicPr>
        <p:blipFill>
          <a:blip r:embed="rId3"/>
          <a:srcRect l="24338" r="18932"/>
          <a:stretch/>
        </p:blipFill>
        <p:spPr>
          <a:xfrm rot="21455400">
            <a:off x="8245800" y="4015800"/>
            <a:ext cx="19563480" cy="19399320"/>
          </a:xfrm>
          <a:prstGeom prst="rect">
            <a:avLst/>
          </a:prstGeom>
          <a:ln w="12700">
            <a:noFill/>
          </a:ln>
        </p:spPr>
      </p:pic>
      <p:pic>
        <p:nvPicPr>
          <p:cNvPr id="178" name="image8.png" descr="image8.png"/>
          <p:cNvPicPr/>
          <p:nvPr/>
        </p:nvPicPr>
        <p:blipFill>
          <a:blip r:embed="rId4"/>
          <a:stretch/>
        </p:blipFill>
        <p:spPr>
          <a:xfrm rot="17398200" flipH="1">
            <a:off x="12846960" y="1460160"/>
            <a:ext cx="8817840" cy="2315520"/>
          </a:xfrm>
          <a:prstGeom prst="rect">
            <a:avLst/>
          </a:prstGeom>
          <a:ln w="12700">
            <a:noFill/>
          </a:ln>
        </p:spPr>
      </p:pic>
      <p:pic>
        <p:nvPicPr>
          <p:cNvPr id="179" name="image7.png" descr="image7.png"/>
          <p:cNvPicPr/>
          <p:nvPr/>
        </p:nvPicPr>
        <p:blipFill>
          <a:blip r:embed="rId5"/>
          <a:stretch/>
        </p:blipFill>
        <p:spPr>
          <a:xfrm>
            <a:off x="1537560" y="12793680"/>
            <a:ext cx="1773720" cy="311040"/>
          </a:xfrm>
          <a:prstGeom prst="rect">
            <a:avLst/>
          </a:prstGeom>
          <a:ln w="12700">
            <a:noFill/>
          </a:ln>
        </p:spPr>
      </p:pic>
      <p:sp>
        <p:nvSpPr>
          <p:cNvPr id="180"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181" name="Витамин D регулирует все процессы в организме*"/>
          <p:cNvSpPr/>
          <p:nvPr/>
        </p:nvSpPr>
        <p:spPr>
          <a:xfrm>
            <a:off x="1417320" y="186120"/>
            <a:ext cx="15651000" cy="3967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8000" b="1" strike="noStrike" spc="-1" dirty="0">
                <a:solidFill>
                  <a:srgbClr val="FF644E"/>
                </a:solidFill>
                <a:latin typeface="Arial"/>
                <a:ea typeface="Arial"/>
              </a:rPr>
              <a:t>La vitamina </a:t>
            </a:r>
            <a:r>
              <a:rPr lang="en-US" sz="8000" b="1" strike="noStrike" spc="-1" dirty="0">
                <a:solidFill>
                  <a:srgbClr val="FF644E"/>
                </a:solidFill>
                <a:latin typeface="Arial"/>
                <a:ea typeface="Arial"/>
              </a:rPr>
              <a:t>D</a:t>
            </a:r>
            <a:r>
              <a:rPr lang="en-US" sz="8000" b="1" strike="noStrike" spc="-1" baseline="-25000" dirty="0">
                <a:solidFill>
                  <a:srgbClr val="FF644E"/>
                </a:solidFill>
                <a:latin typeface="Arial"/>
                <a:ea typeface="Arial"/>
              </a:rPr>
              <a:t>3</a:t>
            </a:r>
            <a:r>
              <a:rPr lang="en-US" sz="8000" b="1" strike="noStrike" spc="-1" dirty="0">
                <a:solidFill>
                  <a:srgbClr val="E1343E"/>
                </a:solidFill>
                <a:latin typeface="Arial"/>
                <a:ea typeface="Arial"/>
              </a:rPr>
              <a:t> </a:t>
            </a:r>
            <a:r>
              <a:rPr lang="es-AR" sz="8000" b="1" strike="noStrike" spc="-1" dirty="0">
                <a:solidFill>
                  <a:srgbClr val="363F47"/>
                </a:solidFill>
                <a:latin typeface="Arial"/>
                <a:ea typeface="Arial"/>
              </a:rPr>
              <a:t>regula</a:t>
            </a:r>
            <a:r>
              <a:t/>
            </a:r>
            <a:br/>
            <a:r>
              <a:rPr lang="es-AR" sz="8000" b="1" strike="noStrike" spc="-1" dirty="0">
                <a:solidFill>
                  <a:srgbClr val="363F47"/>
                </a:solidFill>
                <a:latin typeface="Arial"/>
                <a:ea typeface="Arial"/>
              </a:rPr>
              <a:t>muchos procesos en nuestro </a:t>
            </a:r>
            <a:r>
              <a:rPr lang="es-AR" sz="8000" b="1" strike="noStrike" spc="-1" dirty="0" smtClean="0">
                <a:solidFill>
                  <a:srgbClr val="363F47"/>
                </a:solidFill>
                <a:latin typeface="Arial"/>
                <a:ea typeface="Arial"/>
              </a:rPr>
              <a:t>cuerpo</a:t>
            </a:r>
            <a:endParaRPr lang="ru-RU" sz="8000" b="0" strike="noStrike" spc="-1" dirty="0">
              <a:latin typeface="Arial"/>
            </a:endParaRPr>
          </a:p>
        </p:txBody>
      </p:sp>
      <p:sp>
        <p:nvSpPr>
          <p:cNvPr id="182" name="задерживаются городской пылью, смогом и облаками"/>
          <p:cNvSpPr/>
          <p:nvPr/>
        </p:nvSpPr>
        <p:spPr>
          <a:xfrm>
            <a:off x="13845600" y="9804240"/>
            <a:ext cx="856188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s-AR" sz="4000" b="1" strike="noStrike" spc="-1">
                <a:solidFill>
                  <a:srgbClr val="363F47"/>
                </a:solidFill>
                <a:latin typeface="Arial"/>
                <a:ea typeface="Arial"/>
              </a:rPr>
              <a:t>quedan atrapados en el polvo de la ciudad, el smog y las nubes</a:t>
            </a:r>
            <a:endParaRPr lang="ru-RU" sz="4000" b="0" strike="noStrike" spc="-1">
              <a:latin typeface="Arial"/>
            </a:endParaRPr>
          </a:p>
        </p:txBody>
      </p:sp>
      <p:sp>
        <p:nvSpPr>
          <p:cNvPr id="183" name="Витамин D сложно в достаточном количестве получить из пищи"/>
          <p:cNvSpPr/>
          <p:nvPr/>
        </p:nvSpPr>
        <p:spPr>
          <a:xfrm>
            <a:off x="3202920" y="8429040"/>
            <a:ext cx="6855120" cy="207504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s-AR" sz="4000" b="0" strike="noStrike" spc="-1">
                <a:solidFill>
                  <a:srgbClr val="FF644E"/>
                </a:solidFill>
                <a:latin typeface="Arial"/>
                <a:ea typeface="Arial"/>
              </a:rPr>
              <a:t>Es difícil consumir vitamina D </a:t>
            </a:r>
            <a:r>
              <a:rPr lang="es-AR" sz="4000" b="0" strike="noStrike" spc="-1">
                <a:solidFill>
                  <a:srgbClr val="363F47"/>
                </a:solidFill>
                <a:latin typeface="Arial"/>
                <a:ea typeface="Arial"/>
              </a:rPr>
              <a:t>en cantidades suficientes a través de la dieta</a:t>
            </a:r>
            <a:endParaRPr lang="ru-RU" sz="4000" b="0" strike="noStrike" spc="-1">
              <a:latin typeface="Arial"/>
            </a:endParaRPr>
          </a:p>
        </p:txBody>
      </p:sp>
      <p:sp>
        <p:nvSpPr>
          <p:cNvPr id="184" name="Организм синтезирует его самостоятельно под воздействием солнечных лучей"/>
          <p:cNvSpPr/>
          <p:nvPr/>
        </p:nvSpPr>
        <p:spPr>
          <a:xfrm>
            <a:off x="3202920" y="5088600"/>
            <a:ext cx="9535320" cy="20764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s-AR" sz="4000" b="0" strike="noStrike" spc="-1" dirty="0">
                <a:solidFill>
                  <a:srgbClr val="363F47"/>
                </a:solidFill>
                <a:latin typeface="Arial"/>
                <a:ea typeface="Arial"/>
              </a:rPr>
              <a:t>Nuestro organismo sintetiza por sí mismo esta vitamina</a:t>
            </a:r>
            <a:r>
              <a:rPr lang="es-AR" sz="4000" b="0" strike="noStrike" spc="-1" dirty="0">
                <a:solidFill>
                  <a:srgbClr val="FF644E"/>
                </a:solidFill>
                <a:latin typeface="Arial"/>
                <a:ea typeface="Arial"/>
              </a:rPr>
              <a:t> cuando nuestra piel </a:t>
            </a:r>
            <a:r>
              <a:rPr lang="es-AR" sz="4000" b="0" strike="noStrike" spc="-1" dirty="0" smtClean="0">
                <a:solidFill>
                  <a:srgbClr val="FF644E"/>
                </a:solidFill>
                <a:latin typeface="Arial"/>
                <a:ea typeface="Arial"/>
              </a:rPr>
              <a:t>está </a:t>
            </a:r>
            <a:r>
              <a:rPr lang="es-AR" sz="4000" b="0" strike="noStrike" spc="-1" dirty="0">
                <a:solidFill>
                  <a:srgbClr val="FF644E"/>
                </a:solidFill>
                <a:latin typeface="Arial"/>
                <a:ea typeface="Arial"/>
              </a:rPr>
              <a:t>expuesta a los rayos solares</a:t>
            </a:r>
            <a:endParaRPr lang="ru-RU" sz="4000" b="0" strike="noStrike" spc="-1" dirty="0">
              <a:latin typeface="Arial"/>
            </a:endParaRPr>
          </a:p>
        </p:txBody>
      </p:sp>
      <p:pic>
        <p:nvPicPr>
          <p:cNvPr id="185" name="image8.png" descr="image8.png"/>
          <p:cNvPicPr/>
          <p:nvPr/>
        </p:nvPicPr>
        <p:blipFill>
          <a:blip r:embed="rId4"/>
          <a:stretch/>
        </p:blipFill>
        <p:spPr>
          <a:xfrm rot="17398200" flipH="1">
            <a:off x="15280200" y="1540080"/>
            <a:ext cx="8819640" cy="2316240"/>
          </a:xfrm>
          <a:prstGeom prst="rect">
            <a:avLst/>
          </a:prstGeom>
          <a:ln w="12700">
            <a:noFill/>
          </a:ln>
        </p:spPr>
      </p:pic>
      <p:pic>
        <p:nvPicPr>
          <p:cNvPr id="186" name="image8.png" descr="image8.png"/>
          <p:cNvPicPr/>
          <p:nvPr/>
        </p:nvPicPr>
        <p:blipFill>
          <a:blip r:embed="rId4"/>
          <a:stretch/>
        </p:blipFill>
        <p:spPr>
          <a:xfrm rot="17398200" flipH="1">
            <a:off x="17998920" y="1643400"/>
            <a:ext cx="8638560" cy="2268720"/>
          </a:xfrm>
          <a:prstGeom prst="rect">
            <a:avLst/>
          </a:prstGeom>
          <a:ln w="12700">
            <a:noFill/>
          </a:ln>
        </p:spPr>
      </p:pic>
      <p:pic>
        <p:nvPicPr>
          <p:cNvPr id="187" name="image9.png" descr="image9.png"/>
          <p:cNvPicPr/>
          <p:nvPr/>
        </p:nvPicPr>
        <p:blipFill>
          <a:blip r:embed="rId6"/>
          <a:stretch/>
        </p:blipFill>
        <p:spPr>
          <a:xfrm>
            <a:off x="1161000" y="8524800"/>
            <a:ext cx="1572120" cy="1562760"/>
          </a:xfrm>
          <a:prstGeom prst="rect">
            <a:avLst/>
          </a:prstGeom>
          <a:ln w="12700">
            <a:noFill/>
          </a:ln>
        </p:spPr>
      </p:pic>
      <p:pic>
        <p:nvPicPr>
          <p:cNvPr id="188" name="image10.png" descr="image10.png"/>
          <p:cNvPicPr/>
          <p:nvPr/>
        </p:nvPicPr>
        <p:blipFill>
          <a:blip r:embed="rId7"/>
          <a:stretch/>
        </p:blipFill>
        <p:spPr>
          <a:xfrm>
            <a:off x="965520" y="5182920"/>
            <a:ext cx="1887120" cy="1887120"/>
          </a:xfrm>
          <a:prstGeom prst="rect">
            <a:avLst/>
          </a:prstGeom>
          <a:ln w="12700">
            <a:noFill/>
          </a:ln>
        </p:spPr>
      </p:pic>
      <p:sp>
        <p:nvSpPr>
          <p:cNvPr id="189" name="До 50% UV лучей"/>
          <p:cNvSpPr/>
          <p:nvPr/>
        </p:nvSpPr>
        <p:spPr>
          <a:xfrm>
            <a:off x="13839480" y="7698600"/>
            <a:ext cx="9696240" cy="207540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s-AR" sz="4000" b="1" strike="noStrike" spc="-1">
                <a:solidFill>
                  <a:srgbClr val="FF644E"/>
                </a:solidFill>
                <a:latin typeface="Arial"/>
                <a:ea typeface="Arial"/>
              </a:rPr>
              <a:t>Hasta un </a:t>
            </a:r>
            <a:r>
              <a:rPr lang="es-AR" sz="12000" b="1" strike="noStrike" spc="-1">
                <a:solidFill>
                  <a:srgbClr val="FF644E"/>
                </a:solidFill>
                <a:latin typeface="Arial"/>
                <a:ea typeface="Arial"/>
              </a:rPr>
              <a:t>50</a:t>
            </a:r>
            <a:r>
              <a:rPr lang="ru-RU" sz="12000" b="1" strike="noStrike" spc="-1">
                <a:solidFill>
                  <a:srgbClr val="FF644E"/>
                </a:solidFill>
                <a:latin typeface="Arial"/>
                <a:ea typeface="Arial"/>
              </a:rPr>
              <a:t>%</a:t>
            </a:r>
            <a:r>
              <a:rPr lang="es-AR" sz="4000" b="1" strike="noStrike" spc="-1">
                <a:solidFill>
                  <a:srgbClr val="FF644E"/>
                </a:solidFill>
                <a:latin typeface="Arial"/>
                <a:ea typeface="Arial"/>
              </a:rPr>
              <a:t> de los rayos UV</a:t>
            </a:r>
            <a:r>
              <a:rPr lang="es-AR" sz="12000" b="1" strike="noStrike" spc="-1">
                <a:solidFill>
                  <a:srgbClr val="FF644E"/>
                </a:solidFill>
                <a:latin typeface="Arial"/>
                <a:ea typeface="Arial"/>
              </a:rPr>
              <a:t> </a:t>
            </a:r>
            <a:endParaRPr lang="ru-RU" sz="12000" b="0" strike="noStrike" spc="-1">
              <a:latin typeface="Arial"/>
            </a:endParaRPr>
          </a:p>
        </p:txBody>
      </p:sp>
      <p:sp>
        <p:nvSpPr>
          <p:cNvPr id="190" name="TextBox 22"/>
          <p:cNvSpPr/>
          <p:nvPr/>
        </p:nvSpPr>
        <p:spPr>
          <a:xfrm>
            <a:off x="23194800" y="8524800"/>
            <a:ext cx="339480" cy="62532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500" b="1" strike="noStrike" spc="-1">
                <a:solidFill>
                  <a:srgbClr val="FD7042"/>
                </a:solidFill>
                <a:latin typeface="Arial"/>
                <a:ea typeface="Arial"/>
              </a:rPr>
              <a:t>2</a:t>
            </a:r>
            <a:endParaRPr lang="ru-RU" sz="3500" b="0" strike="noStrike" spc="-1">
              <a:latin typeface="Arial"/>
            </a:endParaRPr>
          </a:p>
        </p:txBody>
      </p:sp>
      <p:sp>
        <p:nvSpPr>
          <p:cNvPr id="191" name="TextBox 25"/>
          <p:cNvSpPr/>
          <p:nvPr/>
        </p:nvSpPr>
        <p:spPr>
          <a:xfrm>
            <a:off x="4960440" y="2800080"/>
            <a:ext cx="411120" cy="77760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4500" b="1" strike="noStrike" spc="-1" dirty="0">
                <a:solidFill>
                  <a:srgbClr val="363F47"/>
                </a:solidFill>
                <a:latin typeface="Arial"/>
                <a:ea typeface="Arial"/>
              </a:rPr>
              <a:t>1</a:t>
            </a:r>
            <a:endParaRPr lang="ru-RU" sz="45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Согласно последним исследованиям, недостаток витамина D выявляется глобально во всем мире, даже в солнечных странах"/>
          <p:cNvSpPr/>
          <p:nvPr/>
        </p:nvSpPr>
        <p:spPr>
          <a:xfrm>
            <a:off x="1417320" y="546120"/>
            <a:ext cx="22295520" cy="33458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6700" b="1" strike="noStrike" spc="-1" dirty="0">
                <a:solidFill>
                  <a:srgbClr val="363F47"/>
                </a:solidFill>
                <a:latin typeface="Arial"/>
                <a:ea typeface="Arial"/>
              </a:rPr>
              <a:t>De acuerdo a las últimas investigaciones, </a:t>
            </a:r>
            <a:r>
              <a:rPr lang="es-AR" sz="6700" b="1" strike="noStrike" spc="-1" dirty="0">
                <a:solidFill>
                  <a:srgbClr val="FF644E"/>
                </a:solidFill>
                <a:latin typeface="Arial"/>
                <a:ea typeface="Arial"/>
              </a:rPr>
              <a:t>la insuficiencia de vitamina </a:t>
            </a:r>
            <a:r>
              <a:rPr lang="en-US" sz="6700" b="1" strike="noStrike" spc="-1" dirty="0">
                <a:solidFill>
                  <a:srgbClr val="FD7042"/>
                </a:solidFill>
                <a:latin typeface="Arial"/>
                <a:ea typeface="Arial"/>
              </a:rPr>
              <a:t>D</a:t>
            </a:r>
            <a:r>
              <a:rPr lang="en-US" sz="6700" b="1" strike="noStrike" spc="-1" baseline="-25000" dirty="0">
                <a:solidFill>
                  <a:srgbClr val="FD7042"/>
                </a:solidFill>
                <a:latin typeface="Arial"/>
                <a:ea typeface="Arial"/>
              </a:rPr>
              <a:t>3</a:t>
            </a:r>
            <a:r>
              <a:rPr lang="ru-RU" sz="6700" b="1" strike="noStrike" spc="-1" dirty="0">
                <a:solidFill>
                  <a:srgbClr val="FF644E"/>
                </a:solidFill>
                <a:latin typeface="Arial"/>
                <a:ea typeface="Arial"/>
              </a:rPr>
              <a:t> </a:t>
            </a:r>
            <a:r>
              <a:rPr lang="es-AR" sz="6700" b="1" strike="noStrike" spc="-1" dirty="0">
                <a:solidFill>
                  <a:srgbClr val="FF644E"/>
                </a:solidFill>
                <a:latin typeface="Arial"/>
                <a:ea typeface="Arial"/>
              </a:rPr>
              <a:t>se observa en todo el mundo,</a:t>
            </a:r>
            <a:r>
              <a:rPr lang="es-AR" sz="6700" b="1" strike="noStrike" spc="-1" dirty="0">
                <a:solidFill>
                  <a:srgbClr val="363F47"/>
                </a:solidFill>
                <a:latin typeface="Arial"/>
                <a:ea typeface="Arial"/>
              </a:rPr>
              <a:t> incluso en países de clima </a:t>
            </a:r>
            <a:r>
              <a:rPr lang="es-AR" sz="6700" b="1" spc="-1" dirty="0" smtClean="0">
                <a:solidFill>
                  <a:srgbClr val="363F47"/>
                </a:solidFill>
                <a:latin typeface="Arial"/>
                <a:ea typeface="Arial"/>
              </a:rPr>
              <a:t>cálido</a:t>
            </a:r>
            <a:endParaRPr lang="ru-RU" sz="6700" b="0" strike="noStrike" spc="-1" dirty="0">
              <a:latin typeface="Arial"/>
            </a:endParaRPr>
          </a:p>
        </p:txBody>
      </p:sp>
      <p:pic>
        <p:nvPicPr>
          <p:cNvPr id="193" name="image7.png" descr="image7.png"/>
          <p:cNvPicPr/>
          <p:nvPr/>
        </p:nvPicPr>
        <p:blipFill>
          <a:blip r:embed="rId2"/>
          <a:stretch/>
        </p:blipFill>
        <p:spPr>
          <a:xfrm>
            <a:off x="1537560" y="12793680"/>
            <a:ext cx="1773720" cy="311040"/>
          </a:xfrm>
          <a:prstGeom prst="rect">
            <a:avLst/>
          </a:prstGeom>
          <a:ln w="12700">
            <a:noFill/>
          </a:ln>
        </p:spPr>
      </p:pic>
      <p:sp>
        <p:nvSpPr>
          <p:cNvPr id="194"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195" name="Процент взрослого населения с дефицитом (ниже 25 нмоль/л) или недостаточностью (менее 50 нмоль/л) витамина D3"/>
          <p:cNvSpPr/>
          <p:nvPr/>
        </p:nvSpPr>
        <p:spPr>
          <a:xfrm>
            <a:off x="1430640" y="9658080"/>
            <a:ext cx="3808440" cy="192960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20000"/>
              </a:lnSpc>
              <a:tabLst>
                <a:tab pos="0" algn="l"/>
              </a:tabLst>
            </a:pPr>
            <a:r>
              <a:rPr lang="es-AR" sz="2000" b="0" strike="noStrike" spc="-1">
                <a:solidFill>
                  <a:srgbClr val="36414D"/>
                </a:solidFill>
                <a:latin typeface="Arial"/>
                <a:ea typeface="Arial"/>
              </a:rPr>
              <a:t>Porcentaje de la población adulta con déficit</a:t>
            </a:r>
            <a:r>
              <a:t/>
            </a:r>
            <a:br/>
            <a:r>
              <a:rPr lang="es-AR" sz="2000" b="1" strike="noStrike" spc="-1">
                <a:solidFill>
                  <a:srgbClr val="36414D"/>
                </a:solidFill>
                <a:latin typeface="Arial"/>
                <a:ea typeface="Arial"/>
              </a:rPr>
              <a:t>(menos de 25 nmol/l) </a:t>
            </a:r>
            <a:r>
              <a:rPr lang="es-AR" sz="2000" b="0" strike="noStrike" spc="-1">
                <a:solidFill>
                  <a:srgbClr val="36414D"/>
                </a:solidFill>
                <a:latin typeface="Arial"/>
                <a:ea typeface="Arial"/>
              </a:rPr>
              <a:t>o insuficiencia (</a:t>
            </a:r>
            <a:r>
              <a:rPr lang="es-AR" sz="2000" b="1" strike="noStrike" spc="-1">
                <a:solidFill>
                  <a:srgbClr val="36414D"/>
                </a:solidFill>
                <a:latin typeface="Arial"/>
                <a:ea typeface="Arial"/>
              </a:rPr>
              <a:t>menos de 50 nmol/l) </a:t>
            </a:r>
            <a:r>
              <a:rPr lang="es-AR" sz="2000" b="0" strike="noStrike" spc="-1">
                <a:solidFill>
                  <a:srgbClr val="36414D"/>
                </a:solidFill>
                <a:latin typeface="Arial"/>
                <a:ea typeface="Arial"/>
              </a:rPr>
              <a:t>de vitamina D3</a:t>
            </a:r>
            <a:endParaRPr lang="ru-RU" sz="2000" b="0" strike="noStrike" spc="-1">
              <a:latin typeface="Arial"/>
            </a:endParaRPr>
          </a:p>
        </p:txBody>
      </p:sp>
      <p:sp>
        <p:nvSpPr>
          <p:cNvPr id="196" name="Прямоугольник"/>
          <p:cNvSpPr/>
          <p:nvPr/>
        </p:nvSpPr>
        <p:spPr>
          <a:xfrm>
            <a:off x="-1092240" y="9483840"/>
            <a:ext cx="6562080" cy="2277360"/>
          </a:xfrm>
          <a:prstGeom prst="rect">
            <a:avLst/>
          </a:prstGeom>
          <a:noFill/>
          <a:ln w="25400">
            <a:solidFill>
              <a:srgbClr val="FF644E"/>
            </a:solidFill>
            <a:round/>
          </a:ln>
        </p:spPr>
        <p:style>
          <a:lnRef idx="0">
            <a:scrgbClr r="0" g="0" b="0"/>
          </a:lnRef>
          <a:fillRef idx="0">
            <a:scrgbClr r="0" g="0" b="0"/>
          </a:fillRef>
          <a:effectRef idx="0">
            <a:scrgbClr r="0" g="0" b="0"/>
          </a:effectRef>
          <a:fontRef idx="minor"/>
        </p:style>
      </p:sp>
      <p:sp>
        <p:nvSpPr>
          <p:cNvPr id="197" name="Дефицит"/>
          <p:cNvSpPr/>
          <p:nvPr/>
        </p:nvSpPr>
        <p:spPr>
          <a:xfrm>
            <a:off x="2042280" y="5122440"/>
            <a:ext cx="2802960" cy="5698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40000"/>
              </a:lnSpc>
              <a:tabLst>
                <a:tab pos="0" algn="l"/>
              </a:tabLst>
            </a:pPr>
            <a:r>
              <a:rPr lang="es-AR" sz="2200" b="1" strike="noStrike" spc="-1">
                <a:solidFill>
                  <a:srgbClr val="36414D"/>
                </a:solidFill>
                <a:latin typeface="Arial"/>
                <a:ea typeface="Arial"/>
              </a:rPr>
              <a:t>Déficit</a:t>
            </a:r>
            <a:endParaRPr lang="ru-RU" sz="2200" b="0" strike="noStrike" spc="-1">
              <a:latin typeface="Arial"/>
            </a:endParaRPr>
          </a:p>
        </p:txBody>
      </p:sp>
      <p:sp>
        <p:nvSpPr>
          <p:cNvPr id="198" name="Прямоугольник"/>
          <p:cNvSpPr/>
          <p:nvPr/>
        </p:nvSpPr>
        <p:spPr>
          <a:xfrm>
            <a:off x="1445400" y="5194800"/>
            <a:ext cx="415080" cy="425160"/>
          </a:xfrm>
          <a:prstGeom prst="rect">
            <a:avLst/>
          </a:prstGeom>
          <a:solidFill>
            <a:srgbClr val="CF4945"/>
          </a:solidFill>
          <a:ln w="12700">
            <a:noFill/>
          </a:ln>
        </p:spPr>
        <p:style>
          <a:lnRef idx="0">
            <a:scrgbClr r="0" g="0" b="0"/>
          </a:lnRef>
          <a:fillRef idx="0">
            <a:scrgbClr r="0" g="0" b="0"/>
          </a:fillRef>
          <a:effectRef idx="0">
            <a:scrgbClr r="0" g="0" b="0"/>
          </a:effectRef>
          <a:fontRef idx="minor"/>
        </p:style>
      </p:sp>
      <p:sp>
        <p:nvSpPr>
          <p:cNvPr id="199" name="Прямоугольник"/>
          <p:cNvSpPr/>
          <p:nvPr/>
        </p:nvSpPr>
        <p:spPr>
          <a:xfrm>
            <a:off x="1445400" y="5860440"/>
            <a:ext cx="415080" cy="425160"/>
          </a:xfrm>
          <a:prstGeom prst="rect">
            <a:avLst/>
          </a:prstGeom>
          <a:solidFill>
            <a:srgbClr val="E3C456"/>
          </a:solidFill>
          <a:ln w="12700">
            <a:noFill/>
          </a:ln>
        </p:spPr>
        <p:style>
          <a:lnRef idx="0">
            <a:scrgbClr r="0" g="0" b="0"/>
          </a:lnRef>
          <a:fillRef idx="0">
            <a:scrgbClr r="0" g="0" b="0"/>
          </a:fillRef>
          <a:effectRef idx="0">
            <a:scrgbClr r="0" g="0" b="0"/>
          </a:effectRef>
          <a:fontRef idx="minor"/>
        </p:style>
      </p:sp>
      <p:sp>
        <p:nvSpPr>
          <p:cNvPr id="200" name="Недостаток"/>
          <p:cNvSpPr/>
          <p:nvPr/>
        </p:nvSpPr>
        <p:spPr>
          <a:xfrm>
            <a:off x="2042280" y="5788080"/>
            <a:ext cx="2802960" cy="5698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40000"/>
              </a:lnSpc>
              <a:tabLst>
                <a:tab pos="0" algn="l"/>
              </a:tabLst>
            </a:pPr>
            <a:r>
              <a:rPr lang="es-AR" sz="2200" b="1" strike="noStrike" spc="-1">
                <a:solidFill>
                  <a:srgbClr val="36414D"/>
                </a:solidFill>
                <a:latin typeface="Arial"/>
                <a:ea typeface="Arial"/>
              </a:rPr>
              <a:t>Insuficiencia</a:t>
            </a:r>
            <a:endParaRPr lang="ru-RU" sz="2200" b="0" strike="noStrike" spc="-1">
              <a:latin typeface="Arial"/>
            </a:endParaRPr>
          </a:p>
        </p:txBody>
      </p:sp>
      <p:graphicFrame>
        <p:nvGraphicFramePr>
          <p:cNvPr id="201" name="Двухмерная столбчатая диаграмма"/>
          <p:cNvGraphicFramePr/>
          <p:nvPr/>
        </p:nvGraphicFramePr>
        <p:xfrm>
          <a:off x="6341040" y="4916880"/>
          <a:ext cx="16490520" cy="718488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7.png" descr="image7.png"/>
          <p:cNvPicPr/>
          <p:nvPr/>
        </p:nvPicPr>
        <p:blipFill>
          <a:blip r:embed="rId3"/>
          <a:stretch/>
        </p:blipFill>
        <p:spPr>
          <a:xfrm>
            <a:off x="1537560" y="12793680"/>
            <a:ext cx="1773720" cy="311040"/>
          </a:xfrm>
          <a:prstGeom prst="rect">
            <a:avLst/>
          </a:prstGeom>
          <a:ln w="12700">
            <a:noFill/>
          </a:ln>
        </p:spPr>
      </p:pic>
      <p:sp>
        <p:nvSpPr>
          <p:cNvPr id="203"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204"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p:nvPr/>
        </p:nvSpPr>
        <p:spPr>
          <a:xfrm>
            <a:off x="1480320" y="2250720"/>
            <a:ext cx="9918360" cy="35445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spcBef>
                <a:spcPts val="1500"/>
              </a:spcBef>
              <a:tabLst>
                <a:tab pos="0" algn="l"/>
              </a:tabLst>
            </a:pPr>
            <a:r>
              <a:rPr lang="es-AR" sz="4000" b="0" strike="noStrike" spc="-1">
                <a:solidFill>
                  <a:srgbClr val="363F47"/>
                </a:solidFill>
                <a:latin typeface="Arial"/>
                <a:ea typeface="Arial"/>
              </a:rPr>
              <a:t>Para mantener el pleno funcionamiento de todos los órganos y sistemas, la vitamina </a:t>
            </a:r>
            <a:r>
              <a:rPr lang="en-US" sz="4000" b="0" strike="noStrike" spc="-1">
                <a:solidFill>
                  <a:srgbClr val="363F47"/>
                </a:solidFill>
                <a:latin typeface="Arial"/>
                <a:ea typeface="Arial"/>
              </a:rPr>
              <a:t>D</a:t>
            </a:r>
            <a:r>
              <a:rPr lang="en-US" sz="4000" b="0" strike="noStrike" spc="-1" baseline="-25000">
                <a:solidFill>
                  <a:srgbClr val="363F47"/>
                </a:solidFill>
                <a:latin typeface="Arial"/>
                <a:ea typeface="Arial"/>
              </a:rPr>
              <a:t>3</a:t>
            </a:r>
            <a:r>
              <a:rPr lang="en-US" sz="4000" b="0" strike="noStrike" spc="-1">
                <a:solidFill>
                  <a:srgbClr val="363F47"/>
                </a:solidFill>
                <a:latin typeface="Arial"/>
                <a:ea typeface="Arial"/>
              </a:rPr>
              <a:t> </a:t>
            </a:r>
            <a:r>
              <a:rPr lang="es-AR" sz="4000" b="0" strike="noStrike" spc="-1">
                <a:solidFill>
                  <a:srgbClr val="363F47"/>
                </a:solidFill>
                <a:latin typeface="Arial"/>
                <a:ea typeface="Arial"/>
              </a:rPr>
              <a:t>debe no sólo ingresar al organismo en cantidades suficientes, sino también </a:t>
            </a:r>
            <a:r>
              <a:rPr lang="es-AR" sz="4000" b="1" strike="noStrike" spc="-1">
                <a:solidFill>
                  <a:srgbClr val="FF644E"/>
                </a:solidFill>
                <a:latin typeface="Arial"/>
                <a:ea typeface="Arial"/>
              </a:rPr>
              <a:t>ser absorbida de manera eficaz</a:t>
            </a:r>
            <a:endParaRPr lang="ru-RU" sz="4000" b="0" strike="noStrike" spc="-1">
              <a:latin typeface="Arial"/>
            </a:endParaRPr>
          </a:p>
        </p:txBody>
      </p:sp>
      <p:sp>
        <p:nvSpPr>
          <p:cNvPr id="205" name="В составе спрея — МСT- жирные кислоты которые способствуют более быстрому и естественному усвоению Витамина D"/>
          <p:cNvSpPr/>
          <p:nvPr/>
        </p:nvSpPr>
        <p:spPr>
          <a:xfrm>
            <a:off x="1433880" y="5986800"/>
            <a:ext cx="11986920" cy="5268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tabLst>
                <a:tab pos="0" algn="l"/>
              </a:tabLst>
            </a:pPr>
            <a:r>
              <a:rPr lang="es-AR" sz="6000" b="1" strike="noStrike" spc="-1">
                <a:solidFill>
                  <a:srgbClr val="363F47"/>
                </a:solidFill>
                <a:latin typeface="Arial"/>
                <a:ea typeface="Arial"/>
              </a:rPr>
              <a:t>El producto D-Spray 2000</a:t>
            </a:r>
            <a:endParaRPr lang="ru-RU" sz="6000" b="0" strike="noStrike" spc="-1">
              <a:latin typeface="Arial"/>
            </a:endParaRPr>
          </a:p>
          <a:p>
            <a:pPr>
              <a:lnSpc>
                <a:spcPct val="110000"/>
              </a:lnSpc>
              <a:tabLst>
                <a:tab pos="0" algn="l"/>
              </a:tabLst>
            </a:pPr>
            <a:r>
              <a:rPr lang="es-AR" sz="6000" b="1" strike="noStrike" spc="-1">
                <a:solidFill>
                  <a:srgbClr val="363F47"/>
                </a:solidFill>
                <a:latin typeface="Arial"/>
                <a:ea typeface="Arial"/>
              </a:rPr>
              <a:t>contiene </a:t>
            </a:r>
            <a:r>
              <a:rPr lang="es-AR" sz="6000" b="1" strike="noStrike" spc="-1">
                <a:solidFill>
                  <a:srgbClr val="FF644E"/>
                </a:solidFill>
                <a:latin typeface="Arial"/>
                <a:ea typeface="Arial"/>
              </a:rPr>
              <a:t>ácidos grasos MCT,</a:t>
            </a:r>
            <a:r>
              <a:rPr lang="es-AR" sz="6000" b="1" strike="noStrike" spc="-1">
                <a:solidFill>
                  <a:srgbClr val="363F47"/>
                </a:solidFill>
                <a:latin typeface="Arial"/>
                <a:ea typeface="Arial"/>
              </a:rPr>
              <a:t> los cuales contribuyen a una absorción más rápida y natural de la vitamina </a:t>
            </a:r>
            <a:r>
              <a:rPr lang="en-US" sz="6000" b="1" strike="noStrike" spc="-1">
                <a:solidFill>
                  <a:srgbClr val="363F47"/>
                </a:solidFill>
                <a:latin typeface="Arial"/>
                <a:ea typeface="Arial"/>
              </a:rPr>
              <a:t>D</a:t>
            </a:r>
            <a:r>
              <a:rPr lang="en-US" sz="6000" b="1" strike="noStrike" spc="-1" baseline="-25000">
                <a:solidFill>
                  <a:srgbClr val="363F47"/>
                </a:solidFill>
                <a:latin typeface="Arial"/>
                <a:ea typeface="Arial"/>
              </a:rPr>
              <a:t>3</a:t>
            </a:r>
            <a:endParaRPr lang="ru-RU" sz="6000" b="0" strike="noStrike" spc="-1">
              <a:latin typeface="Arial"/>
            </a:endParaRPr>
          </a:p>
        </p:txBody>
      </p:sp>
      <p:pic>
        <p:nvPicPr>
          <p:cNvPr id="206" name="image11.png" descr="image11.png"/>
          <p:cNvPicPr/>
          <p:nvPr/>
        </p:nvPicPr>
        <p:blipFill>
          <a:blip r:embed="rId4"/>
          <a:stretch/>
        </p:blipFill>
        <p:spPr>
          <a:xfrm>
            <a:off x="13616280" y="1476000"/>
            <a:ext cx="10219320" cy="10938600"/>
          </a:xfrm>
          <a:prstGeom prst="rect">
            <a:avLst/>
          </a:prstGeom>
          <a:ln w="1270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Сгруппировать"/>
          <p:cNvGrpSpPr/>
          <p:nvPr/>
        </p:nvGrpSpPr>
        <p:grpSpPr>
          <a:xfrm>
            <a:off x="9421560" y="342720"/>
            <a:ext cx="14644800" cy="18793440"/>
            <a:chOff x="9421560" y="342720"/>
            <a:chExt cx="14644800" cy="18793440"/>
          </a:xfrm>
        </p:grpSpPr>
        <p:pic>
          <p:nvPicPr>
            <p:cNvPr id="208" name="image13.png" descr="image13.png"/>
            <p:cNvPicPr/>
            <p:nvPr/>
          </p:nvPicPr>
          <p:blipFill>
            <a:blip r:embed="rId2"/>
            <a:stretch/>
          </p:blipFill>
          <p:spPr>
            <a:xfrm>
              <a:off x="18300600" y="2096280"/>
              <a:ext cx="5765760" cy="17039880"/>
            </a:xfrm>
            <a:prstGeom prst="rect">
              <a:avLst/>
            </a:prstGeom>
            <a:ln w="12700">
              <a:noFill/>
            </a:ln>
          </p:spPr>
        </p:pic>
        <p:pic>
          <p:nvPicPr>
            <p:cNvPr id="209" name="image14.png" descr="image14.png"/>
            <p:cNvPicPr/>
            <p:nvPr/>
          </p:nvPicPr>
          <p:blipFill>
            <a:blip r:embed="rId3">
              <a:alphaModFix amt="76000"/>
            </a:blip>
            <a:stretch/>
          </p:blipFill>
          <p:spPr>
            <a:xfrm flipH="1">
              <a:off x="9421560" y="342720"/>
              <a:ext cx="9999360" cy="6986520"/>
            </a:xfrm>
            <a:prstGeom prst="rect">
              <a:avLst/>
            </a:prstGeom>
            <a:ln w="12700">
              <a:noFill/>
            </a:ln>
          </p:spPr>
        </p:pic>
      </p:grpSp>
      <p:pic>
        <p:nvPicPr>
          <p:cNvPr id="210" name="image7.png" descr="image7.png"/>
          <p:cNvPicPr/>
          <p:nvPr/>
        </p:nvPicPr>
        <p:blipFill>
          <a:blip r:embed="rId4"/>
          <a:stretch/>
        </p:blipFill>
        <p:spPr>
          <a:xfrm>
            <a:off x="1537560" y="12793680"/>
            <a:ext cx="1773720" cy="311040"/>
          </a:xfrm>
          <a:prstGeom prst="rect">
            <a:avLst/>
          </a:prstGeom>
          <a:ln w="12700">
            <a:noFill/>
          </a:ln>
        </p:spPr>
      </p:pic>
      <p:sp>
        <p:nvSpPr>
          <p:cNvPr id="211"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212" name="Мельчайшие частицы спрея легко проникают в кровоток через слизистую полости рта. Мелкодисперсное распыление увеличивает площадь усвоения."/>
          <p:cNvSpPr/>
          <p:nvPr/>
        </p:nvSpPr>
        <p:spPr>
          <a:xfrm>
            <a:off x="1417320" y="6068520"/>
            <a:ext cx="14646240" cy="21117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tabLst>
                <a:tab pos="0" algn="l"/>
              </a:tabLst>
            </a:pPr>
            <a:r>
              <a:rPr lang="es-AR" sz="4000" b="0" strike="noStrike" spc="-1">
                <a:solidFill>
                  <a:srgbClr val="FFFFFF"/>
                </a:solidFill>
                <a:latin typeface="Arial"/>
                <a:ea typeface="Arial"/>
              </a:rPr>
              <a:t>Las diminutas partículas del spray penetran fácilmente en el torrente sanguíneo a través de la mucosa bucal. La pulverización aumenta el área de absorción.</a:t>
            </a:r>
            <a:endParaRPr lang="ru-RU" sz="4000" b="0" strike="noStrike" spc="-1">
              <a:latin typeface="Arial"/>
            </a:endParaRPr>
          </a:p>
        </p:txBody>
      </p:sp>
      <p:sp>
        <p:nvSpPr>
          <p:cNvPr id="213" name="Форма спрея — эффективный способ доставки витамина"/>
          <p:cNvSpPr/>
          <p:nvPr/>
        </p:nvSpPr>
        <p:spPr>
          <a:xfrm>
            <a:off x="1417320" y="1357560"/>
            <a:ext cx="13861800" cy="34340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90000"/>
              </a:lnSpc>
              <a:tabLst>
                <a:tab pos="0" algn="l"/>
              </a:tabLst>
            </a:pPr>
            <a:r>
              <a:rPr lang="es-AR" sz="8000" b="1" strike="noStrike" spc="-1">
                <a:solidFill>
                  <a:srgbClr val="FFFFFF"/>
                </a:solidFill>
                <a:latin typeface="Arial"/>
                <a:ea typeface="Arial"/>
              </a:rPr>
              <a:t>La forma de spray </a:t>
            </a:r>
            <a:r>
              <a:rPr lang="es-AR" sz="8000" b="1" strike="noStrike" spc="-1">
                <a:solidFill>
                  <a:srgbClr val="FDF098"/>
                </a:solidFill>
                <a:latin typeface="Arial"/>
                <a:ea typeface="Arial"/>
              </a:rPr>
              <a:t>garantiza una administración efectiva </a:t>
            </a:r>
            <a:r>
              <a:rPr lang="es-AR" sz="8000" b="1" strike="noStrike" spc="-1">
                <a:solidFill>
                  <a:srgbClr val="FFFFFF"/>
                </a:solidFill>
                <a:latin typeface="Arial"/>
                <a:ea typeface="Arial"/>
              </a:rPr>
              <a:t>de la vitamina</a:t>
            </a:r>
            <a:endParaRPr lang="ru-RU" sz="8000" b="0" strike="noStrike" spc="-1">
              <a:latin typeface="Arial"/>
            </a:endParaRPr>
          </a:p>
        </p:txBody>
      </p:sp>
      <p:sp>
        <p:nvSpPr>
          <p:cNvPr id="214" name="Эффективность жирорастворимой формы витамина в виде спрея клинически доказана*"/>
          <p:cNvSpPr/>
          <p:nvPr/>
        </p:nvSpPr>
        <p:spPr>
          <a:xfrm>
            <a:off x="1417320" y="8537040"/>
            <a:ext cx="14646240" cy="3149499"/>
          </a:xfrm>
          <a:prstGeom prst="rect">
            <a:avLst/>
          </a:prstGeom>
          <a:noFill/>
          <a:ln w="127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a:lnSpc>
                <a:spcPct val="110000"/>
              </a:lnSpc>
              <a:tabLst>
                <a:tab pos="0" algn="l"/>
              </a:tabLst>
            </a:pPr>
            <a:r>
              <a:rPr lang="es-ES" sz="6000" b="1" strike="noStrike" spc="-1" dirty="0">
                <a:solidFill>
                  <a:srgbClr val="FCF199"/>
                </a:solidFill>
                <a:latin typeface="Arial"/>
                <a:ea typeface="Arial"/>
              </a:rPr>
              <a:t>La eficacia de la forma liposoluble </a:t>
            </a:r>
            <a:r>
              <a:rPr lang="es-ES" sz="6000" b="1" strike="noStrike" spc="-1" dirty="0" smtClean="0">
                <a:solidFill>
                  <a:srgbClr val="FCF199"/>
                </a:solidFill>
                <a:latin typeface="Arial"/>
                <a:ea typeface="Arial"/>
              </a:rPr>
              <a:t>de la </a:t>
            </a:r>
            <a:r>
              <a:rPr lang="es-ES" sz="6000" b="1" strike="noStrike" spc="-1" dirty="0">
                <a:solidFill>
                  <a:srgbClr val="FCF199"/>
                </a:solidFill>
                <a:latin typeface="Arial"/>
                <a:ea typeface="Arial"/>
              </a:rPr>
              <a:t>vitamina D en forma de </a:t>
            </a:r>
            <a:r>
              <a:rPr lang="es-ES" sz="6000" b="1" strike="noStrike" spc="-1" dirty="0" err="1">
                <a:solidFill>
                  <a:srgbClr val="FCF199"/>
                </a:solidFill>
                <a:latin typeface="Arial"/>
                <a:ea typeface="Arial"/>
              </a:rPr>
              <a:t>spray</a:t>
            </a:r>
            <a:r>
              <a:rPr lang="es-ES" sz="6000" b="1" strike="noStrike" spc="-1" dirty="0">
                <a:solidFill>
                  <a:srgbClr val="FCF199"/>
                </a:solidFill>
                <a:latin typeface="Arial"/>
                <a:ea typeface="Arial"/>
              </a:rPr>
              <a:t> está clínicamente </a:t>
            </a:r>
            <a:r>
              <a:rPr lang="es-ES" sz="6000" b="1" strike="noStrike" spc="-1" dirty="0" smtClean="0">
                <a:solidFill>
                  <a:srgbClr val="FCF199"/>
                </a:solidFill>
                <a:latin typeface="Arial"/>
                <a:ea typeface="Arial"/>
              </a:rPr>
              <a:t>comprobada</a:t>
            </a:r>
            <a:endParaRPr lang="ru-RU" sz="6000" b="0" strike="noStrike" spc="-1" dirty="0">
              <a:latin typeface="Arial"/>
            </a:endParaRPr>
          </a:p>
        </p:txBody>
      </p:sp>
      <p:sp>
        <p:nvSpPr>
          <p:cNvPr id="215" name="TextBox 12"/>
          <p:cNvSpPr/>
          <p:nvPr/>
        </p:nvSpPr>
        <p:spPr>
          <a:xfrm>
            <a:off x="10945906" y="10645200"/>
            <a:ext cx="1075765" cy="77760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square" lIns="45720" rIns="45720">
            <a:spAutoFit/>
          </a:bodyPr>
          <a:lstStyle/>
          <a:p>
            <a:pPr>
              <a:lnSpc>
                <a:spcPct val="100000"/>
              </a:lnSpc>
              <a:tabLst>
                <a:tab pos="0" algn="l"/>
              </a:tabLst>
            </a:pPr>
            <a:r>
              <a:rPr lang="en-US" sz="4500" b="1" strike="noStrike" spc="-1" dirty="0">
                <a:solidFill>
                  <a:srgbClr val="FDF098"/>
                </a:solidFill>
                <a:latin typeface="Arial"/>
                <a:ea typeface="Arial"/>
              </a:rPr>
              <a:t>3</a:t>
            </a:r>
            <a:endParaRPr lang="ru-RU" sz="4500" b="0" strike="noStrike" spc="-1" dirty="0">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7.png" descr="image7.png"/>
          <p:cNvPicPr/>
          <p:nvPr/>
        </p:nvPicPr>
        <p:blipFill>
          <a:blip r:embed="rId2"/>
          <a:stretch/>
        </p:blipFill>
        <p:spPr>
          <a:xfrm>
            <a:off x="1537560" y="12793680"/>
            <a:ext cx="1773720" cy="311040"/>
          </a:xfrm>
          <a:prstGeom prst="rect">
            <a:avLst/>
          </a:prstGeom>
          <a:ln w="12700">
            <a:noFill/>
          </a:ln>
        </p:spPr>
      </p:pic>
      <p:sp>
        <p:nvSpPr>
          <p:cNvPr id="217"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218" name="Легко проникает в кровоток"/>
          <p:cNvSpPr/>
          <p:nvPr/>
        </p:nvSpPr>
        <p:spPr>
          <a:xfrm>
            <a:off x="2035440" y="9330120"/>
            <a:ext cx="4064760" cy="273312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s-AR" sz="4000" b="0" strike="noStrike" spc="-1">
                <a:solidFill>
                  <a:srgbClr val="363F47"/>
                </a:solidFill>
                <a:latin typeface="Arial"/>
                <a:ea typeface="Arial"/>
              </a:rPr>
              <a:t>Ingresa fácilmente al torrente sanguíneo</a:t>
            </a:r>
            <a:endParaRPr lang="ru-RU" sz="4000" b="0" strike="noStrike" spc="-1">
              <a:latin typeface="Arial"/>
            </a:endParaRPr>
          </a:p>
        </p:txBody>
      </p:sp>
      <p:sp>
        <p:nvSpPr>
          <p:cNvPr id="219" name="Увеличивает площадь усвоения"/>
          <p:cNvSpPr/>
          <p:nvPr/>
        </p:nvSpPr>
        <p:spPr>
          <a:xfrm>
            <a:off x="8982000" y="9971280"/>
            <a:ext cx="627120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s-AR" sz="4000" b="0" strike="noStrike" spc="-1">
                <a:solidFill>
                  <a:srgbClr val="363F47"/>
                </a:solidFill>
                <a:latin typeface="Arial"/>
                <a:ea typeface="Arial"/>
              </a:rPr>
              <a:t>Incrementa el área de absorción</a:t>
            </a:r>
            <a:endParaRPr lang="ru-RU" sz="4000" b="0" strike="noStrike" spc="-1">
              <a:latin typeface="Arial"/>
            </a:endParaRPr>
          </a:p>
        </p:txBody>
      </p:sp>
      <p:sp>
        <p:nvSpPr>
          <p:cNvPr id="220" name="Эффективность клинически доказана"/>
          <p:cNvSpPr/>
          <p:nvPr/>
        </p:nvSpPr>
        <p:spPr>
          <a:xfrm>
            <a:off x="16888680" y="9971280"/>
            <a:ext cx="659952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s-AR" sz="4000" b="0" strike="noStrike" spc="-1" dirty="0" smtClean="0">
                <a:solidFill>
                  <a:srgbClr val="363F47"/>
                </a:solidFill>
                <a:latin typeface="Arial"/>
                <a:ea typeface="Arial"/>
              </a:rPr>
              <a:t>Eficacia </a:t>
            </a:r>
            <a:r>
              <a:rPr lang="es-AR" sz="4000" b="0" strike="noStrike" spc="-1" dirty="0">
                <a:solidFill>
                  <a:srgbClr val="363F47"/>
                </a:solidFill>
                <a:latin typeface="Arial"/>
                <a:ea typeface="Arial"/>
              </a:rPr>
              <a:t>clínicamente comprobada</a:t>
            </a:r>
            <a:endParaRPr lang="ru-RU" sz="4000" b="0" strike="noStrike" spc="-1" dirty="0">
              <a:latin typeface="Arial"/>
            </a:endParaRPr>
          </a:p>
        </p:txBody>
      </p:sp>
      <p:pic>
        <p:nvPicPr>
          <p:cNvPr id="221" name="image15.png" descr="image15.png"/>
          <p:cNvPicPr/>
          <p:nvPr/>
        </p:nvPicPr>
        <p:blipFill>
          <a:blip r:embed="rId3" cstate="print"/>
          <a:stretch/>
        </p:blipFill>
        <p:spPr>
          <a:xfrm>
            <a:off x="17013960" y="3881520"/>
            <a:ext cx="6348960" cy="6348960"/>
          </a:xfrm>
          <a:prstGeom prst="rect">
            <a:avLst/>
          </a:prstGeom>
          <a:ln w="12700">
            <a:noFill/>
          </a:ln>
        </p:spPr>
      </p:pic>
      <p:pic>
        <p:nvPicPr>
          <p:cNvPr id="222" name="image17.png" descr="image17.png"/>
          <p:cNvPicPr/>
          <p:nvPr/>
        </p:nvPicPr>
        <p:blipFill>
          <a:blip r:embed="rId4" cstate="print"/>
          <a:srcRect l="15807" t="17573" r="12723" b="11863"/>
          <a:stretch/>
        </p:blipFill>
        <p:spPr>
          <a:xfrm>
            <a:off x="1800360" y="4716360"/>
            <a:ext cx="4535280" cy="4477680"/>
          </a:xfrm>
          <a:prstGeom prst="rect">
            <a:avLst/>
          </a:prstGeom>
          <a:ln w="12700">
            <a:noFill/>
          </a:ln>
        </p:spPr>
      </p:pic>
      <p:pic>
        <p:nvPicPr>
          <p:cNvPr id="223" name="image18.png" descr="image18.png"/>
          <p:cNvPicPr/>
          <p:nvPr/>
        </p:nvPicPr>
        <p:blipFill>
          <a:blip r:embed="rId5" cstate="print"/>
          <a:srcRect l="2958"/>
          <a:stretch/>
        </p:blipFill>
        <p:spPr>
          <a:xfrm>
            <a:off x="9688680" y="4437720"/>
            <a:ext cx="4857480" cy="5176800"/>
          </a:xfrm>
          <a:prstGeom prst="rect">
            <a:avLst/>
          </a:prstGeom>
          <a:ln w="12700">
            <a:noFill/>
          </a:ln>
        </p:spPr>
      </p:pic>
      <p:sp>
        <p:nvSpPr>
          <p:cNvPr id="224" name="Преимущества мелкодисперсного распыления витамина D"/>
          <p:cNvSpPr/>
          <p:nvPr/>
        </p:nvSpPr>
        <p:spPr>
          <a:xfrm>
            <a:off x="797040" y="1412640"/>
            <a:ext cx="22320360" cy="15292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8000" b="1" strike="noStrike" spc="-1">
                <a:solidFill>
                  <a:srgbClr val="363F47"/>
                </a:solidFill>
                <a:latin typeface="Arial"/>
                <a:ea typeface="Arial"/>
              </a:rPr>
              <a:t>Ventajas de</a:t>
            </a:r>
            <a:r>
              <a:rPr lang="es-AR" sz="8000" b="1" strike="noStrike" spc="-1">
                <a:solidFill>
                  <a:srgbClr val="E1343E"/>
                </a:solidFill>
                <a:latin typeface="Arial"/>
                <a:ea typeface="Arial"/>
              </a:rPr>
              <a:t> </a:t>
            </a:r>
            <a:r>
              <a:rPr lang="es-AR" sz="8000" b="1" strike="noStrike" spc="-1">
                <a:solidFill>
                  <a:srgbClr val="FF644E"/>
                </a:solidFill>
                <a:latin typeface="Arial"/>
                <a:ea typeface="Arial"/>
              </a:rPr>
              <a:t>la pulverización </a:t>
            </a:r>
            <a:r>
              <a:rPr lang="es-AR" sz="8000" b="1" strike="noStrike" spc="-1">
                <a:solidFill>
                  <a:srgbClr val="363F47"/>
                </a:solidFill>
                <a:latin typeface="Arial"/>
                <a:ea typeface="Arial"/>
              </a:rPr>
              <a:t>de la vitamina </a:t>
            </a:r>
            <a:r>
              <a:rPr lang="en-US" sz="8000" b="1" strike="noStrike" spc="-1">
                <a:solidFill>
                  <a:srgbClr val="363F47"/>
                </a:solidFill>
                <a:latin typeface="Arial"/>
                <a:ea typeface="Arial"/>
              </a:rPr>
              <a:t>D</a:t>
            </a:r>
            <a:r>
              <a:rPr lang="en-US" sz="8000" b="1" strike="noStrike" spc="-1" baseline="-25000">
                <a:solidFill>
                  <a:srgbClr val="363F47"/>
                </a:solidFill>
                <a:latin typeface="Arial"/>
                <a:ea typeface="Arial"/>
              </a:rPr>
              <a:t>3</a:t>
            </a:r>
            <a:endParaRPr lang="ru-RU" sz="80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Рисунок 1"/>
          <p:cNvPicPr/>
          <p:nvPr/>
        </p:nvPicPr>
        <p:blipFill>
          <a:blip r:embed="rId2"/>
          <a:srcRect l="423" t="8701" r="320" b="7590"/>
          <a:stretch/>
        </p:blipFill>
        <p:spPr>
          <a:xfrm>
            <a:off x="-1547280" y="-179640"/>
            <a:ext cx="27431640" cy="15423480"/>
          </a:xfrm>
          <a:prstGeom prst="rect">
            <a:avLst/>
          </a:prstGeom>
          <a:ln w="0">
            <a:noFill/>
          </a:ln>
        </p:spPr>
      </p:pic>
      <p:pic>
        <p:nvPicPr>
          <p:cNvPr id="226" name="image7.png" descr="image7.png"/>
          <p:cNvPicPr/>
          <p:nvPr/>
        </p:nvPicPr>
        <p:blipFill>
          <a:blip r:embed="rId3"/>
          <a:stretch/>
        </p:blipFill>
        <p:spPr>
          <a:xfrm>
            <a:off x="1537560" y="12793680"/>
            <a:ext cx="1773720" cy="311040"/>
          </a:xfrm>
          <a:prstGeom prst="rect">
            <a:avLst/>
          </a:prstGeom>
          <a:ln w="12700">
            <a:noFill/>
          </a:ln>
        </p:spPr>
      </p:pic>
      <p:sp>
        <p:nvSpPr>
          <p:cNvPr id="227"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sp>
        <p:nvSpPr>
          <p:cNvPr id="228" name="D-Spray"/>
          <p:cNvSpPr/>
          <p:nvPr/>
        </p:nvSpPr>
        <p:spPr>
          <a:xfrm>
            <a:off x="11871360" y="464760"/>
            <a:ext cx="11911320" cy="19522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ru-RU" sz="11000" b="1" strike="noStrike" spc="-1">
                <a:solidFill>
                  <a:srgbClr val="FF644E"/>
                </a:solidFill>
                <a:latin typeface="Arial"/>
                <a:ea typeface="Arial"/>
              </a:rPr>
              <a:t>D-Spray 2000</a:t>
            </a:r>
            <a:endParaRPr lang="ru-RU" sz="11000" b="0" strike="noStrike" spc="-1">
              <a:latin typeface="Arial"/>
            </a:endParaRPr>
          </a:p>
        </p:txBody>
      </p:sp>
      <p:sp>
        <p:nvSpPr>
          <p:cNvPr id="229" name="Здоровье у тебя в кармане"/>
          <p:cNvSpPr/>
          <p:nvPr/>
        </p:nvSpPr>
        <p:spPr>
          <a:xfrm>
            <a:off x="12058200" y="2146680"/>
            <a:ext cx="8235360" cy="2462516"/>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s-AR" sz="7100" b="1" strike="noStrike" spc="-1" dirty="0">
                <a:solidFill>
                  <a:srgbClr val="FFFFFF"/>
                </a:solidFill>
                <a:latin typeface="Arial"/>
                <a:ea typeface="Arial"/>
              </a:rPr>
              <a:t>Salud en </a:t>
            </a:r>
            <a:r>
              <a:rPr lang="es-AR" sz="7100" b="1" strike="noStrike" spc="-1" dirty="0" smtClean="0">
                <a:solidFill>
                  <a:srgbClr val="FFFFFF"/>
                </a:solidFill>
                <a:latin typeface="Arial"/>
                <a:ea typeface="Arial"/>
              </a:rPr>
              <a:t>su </a:t>
            </a:r>
            <a:r>
              <a:rPr lang="es-AR" sz="7100" b="1" strike="noStrike" spc="-1" dirty="0">
                <a:solidFill>
                  <a:srgbClr val="FFFFFF"/>
                </a:solidFill>
                <a:latin typeface="Arial"/>
                <a:ea typeface="Arial"/>
              </a:rPr>
              <a:t>bolsillo</a:t>
            </a:r>
            <a:endParaRPr lang="ru-RU" sz="71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7.png" descr="image7.png"/>
          <p:cNvPicPr/>
          <p:nvPr/>
        </p:nvPicPr>
        <p:blipFill>
          <a:blip r:embed="rId3"/>
          <a:stretch/>
        </p:blipFill>
        <p:spPr>
          <a:xfrm>
            <a:off x="1537560" y="12793680"/>
            <a:ext cx="1773720" cy="311040"/>
          </a:xfrm>
          <a:prstGeom prst="rect">
            <a:avLst/>
          </a:prstGeom>
          <a:ln w="12700">
            <a:noFill/>
          </a:ln>
        </p:spPr>
      </p:pic>
      <p:sp>
        <p:nvSpPr>
          <p:cNvPr id="231"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33414E"/>
                </a:solidFill>
                <a:latin typeface="Arial"/>
                <a:ea typeface="Arial"/>
              </a:rPr>
              <a:t>D-Spray</a:t>
            </a:r>
            <a:r>
              <a:rPr lang="en-CA" sz="2000" b="1" strike="noStrike" spc="-1">
                <a:solidFill>
                  <a:srgbClr val="33414E"/>
                </a:solidFill>
                <a:latin typeface="Arial"/>
                <a:ea typeface="Arial"/>
              </a:rPr>
              <a:t> 2000</a:t>
            </a:r>
            <a:endParaRPr lang="ru-RU" sz="2000" b="0" strike="noStrike" spc="-1">
              <a:latin typeface="Arial"/>
            </a:endParaRPr>
          </a:p>
        </p:txBody>
      </p:sp>
      <p:sp>
        <p:nvSpPr>
          <p:cNvPr id="232" name="Не нужно запивать"/>
          <p:cNvSpPr/>
          <p:nvPr/>
        </p:nvSpPr>
        <p:spPr>
          <a:xfrm>
            <a:off x="17419320" y="9643680"/>
            <a:ext cx="40503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100" b="0" strike="noStrike" spc="-1" dirty="0">
                <a:solidFill>
                  <a:srgbClr val="FFFFFF"/>
                </a:solidFill>
                <a:latin typeface="Arial"/>
                <a:ea typeface="Arial"/>
              </a:rPr>
              <a:t>No es necesario </a:t>
            </a:r>
            <a:r>
              <a:rPr lang="es-AR" sz="3100" spc="-1" dirty="0" smtClean="0">
                <a:solidFill>
                  <a:srgbClr val="FFFFFF"/>
                </a:solidFill>
                <a:latin typeface="Arial"/>
                <a:ea typeface="Arial"/>
              </a:rPr>
              <a:t>tomar</a:t>
            </a:r>
            <a:r>
              <a:rPr lang="es-AR" sz="3100" b="0" strike="noStrike" spc="-1" dirty="0" smtClean="0">
                <a:solidFill>
                  <a:srgbClr val="FFFFFF"/>
                </a:solidFill>
                <a:latin typeface="Arial"/>
                <a:ea typeface="Arial"/>
              </a:rPr>
              <a:t> </a:t>
            </a:r>
            <a:r>
              <a:rPr lang="es-AR" sz="3100" b="0" strike="noStrike" spc="-1" dirty="0">
                <a:solidFill>
                  <a:srgbClr val="FFFFFF"/>
                </a:solidFill>
                <a:latin typeface="Arial"/>
                <a:ea typeface="Arial"/>
              </a:rPr>
              <a:t>con agua</a:t>
            </a:r>
            <a:endParaRPr lang="ru-RU" sz="3100" b="0" strike="noStrike" spc="-1" dirty="0">
              <a:latin typeface="Arial"/>
            </a:endParaRPr>
          </a:p>
        </p:txBody>
      </p:sp>
      <p:sp>
        <p:nvSpPr>
          <p:cNvPr id="233" name="1 нажатие дозатора — суточная доза потребления"/>
          <p:cNvSpPr/>
          <p:nvPr/>
        </p:nvSpPr>
        <p:spPr>
          <a:xfrm>
            <a:off x="4176000" y="5666040"/>
            <a:ext cx="55803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ru-RU" sz="3100" b="0" strike="noStrike" spc="-1">
                <a:solidFill>
                  <a:srgbClr val="FFFFFF"/>
                </a:solidFill>
                <a:latin typeface="Arial"/>
                <a:ea typeface="Arial"/>
              </a:rPr>
              <a:t>1 </a:t>
            </a:r>
            <a:r>
              <a:rPr lang="es-AR" sz="3100" b="0" strike="noStrike" spc="-1">
                <a:solidFill>
                  <a:srgbClr val="FFFFFF"/>
                </a:solidFill>
                <a:latin typeface="Arial"/>
                <a:ea typeface="Arial"/>
              </a:rPr>
              <a:t>pulverización equivale a</a:t>
            </a:r>
            <a:r>
              <a:t/>
            </a:r>
            <a:br/>
            <a:r>
              <a:rPr lang="en-US" sz="3100" b="0" strike="noStrike" spc="-1">
                <a:solidFill>
                  <a:srgbClr val="FFFFFF"/>
                </a:solidFill>
                <a:latin typeface="Arial"/>
                <a:ea typeface="Arial"/>
              </a:rPr>
              <a:t>2000 IU (50 </a:t>
            </a:r>
            <a:r>
              <a:rPr lang="es-AR" sz="3100" b="0" strike="noStrike" spc="-1">
                <a:solidFill>
                  <a:srgbClr val="FFFFFF"/>
                </a:solidFill>
                <a:latin typeface="Arial"/>
                <a:ea typeface="Arial"/>
              </a:rPr>
              <a:t>mcg</a:t>
            </a:r>
            <a:r>
              <a:rPr lang="ru-RU" sz="3100" b="0" strike="noStrike" spc="-1">
                <a:solidFill>
                  <a:srgbClr val="FFFFFF"/>
                </a:solidFill>
                <a:latin typeface="Arial"/>
                <a:ea typeface="Arial"/>
              </a:rPr>
              <a:t>)</a:t>
            </a:r>
            <a:endParaRPr lang="ru-RU" sz="3100" b="0" strike="noStrike" spc="-1">
              <a:latin typeface="Arial"/>
            </a:endParaRPr>
          </a:p>
        </p:txBody>
      </p:sp>
      <p:sp>
        <p:nvSpPr>
          <p:cNvPr id="234" name="Упаковка 10 мл содержит 170 доз"/>
          <p:cNvSpPr/>
          <p:nvPr/>
        </p:nvSpPr>
        <p:spPr>
          <a:xfrm>
            <a:off x="4176000" y="3652920"/>
            <a:ext cx="4050360" cy="1162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1">
                <a:solidFill>
                  <a:srgbClr val="FFFFFF"/>
                </a:solidFill>
                <a:latin typeface="Arial"/>
                <a:ea typeface="Arial"/>
              </a:rPr>
              <a:t>Su envase de 10 ml contiene 170 dosis</a:t>
            </a:r>
            <a:endParaRPr lang="ru-RU" sz="3100" b="0" strike="noStrike" spc="-1">
              <a:latin typeface="Arial"/>
            </a:endParaRPr>
          </a:p>
        </p:txBody>
      </p:sp>
      <p:sp>
        <p:nvSpPr>
          <p:cNvPr id="235" name="D-Spray — Витамин D3 в форме спрея"/>
          <p:cNvSpPr/>
          <p:nvPr/>
        </p:nvSpPr>
        <p:spPr>
          <a:xfrm>
            <a:off x="3669840" y="494280"/>
            <a:ext cx="19800360" cy="148824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tabLst>
                <a:tab pos="0" algn="l"/>
              </a:tabLst>
            </a:pPr>
            <a:r>
              <a:rPr lang="ru-RU" sz="8000" b="1" strike="noStrike" spc="-1">
                <a:solidFill>
                  <a:srgbClr val="FFFFFF"/>
                </a:solidFill>
                <a:latin typeface="Arial"/>
                <a:ea typeface="Arial"/>
              </a:rPr>
              <a:t>D-Spray — </a:t>
            </a:r>
            <a:r>
              <a:rPr lang="es-AR" sz="8000" b="1" strike="noStrike" spc="-1">
                <a:solidFill>
                  <a:srgbClr val="FFFFFF"/>
                </a:solidFill>
                <a:latin typeface="Arial"/>
                <a:ea typeface="Arial"/>
              </a:rPr>
              <a:t>vitamina </a:t>
            </a:r>
            <a:r>
              <a:rPr lang="en-US" sz="8000" b="1" strike="noStrike" spc="-1">
                <a:solidFill>
                  <a:srgbClr val="FFFFFF"/>
                </a:solidFill>
                <a:latin typeface="Arial"/>
                <a:ea typeface="Arial"/>
              </a:rPr>
              <a:t>D</a:t>
            </a:r>
            <a:r>
              <a:rPr lang="en-US" sz="8000" b="1" strike="noStrike" spc="-1" baseline="-25000">
                <a:solidFill>
                  <a:srgbClr val="FFFFFF"/>
                </a:solidFill>
                <a:latin typeface="Arial"/>
                <a:ea typeface="Arial"/>
              </a:rPr>
              <a:t>3</a:t>
            </a:r>
            <a:r>
              <a:rPr lang="ru-RU" sz="8000" b="1" strike="noStrike" spc="-1">
                <a:solidFill>
                  <a:srgbClr val="FFFFFF"/>
                </a:solidFill>
                <a:latin typeface="Arial"/>
                <a:ea typeface="Arial"/>
              </a:rPr>
              <a:t> </a:t>
            </a:r>
            <a:r>
              <a:rPr lang="es-AR" sz="8000" b="1" strike="noStrike" spc="-1">
                <a:solidFill>
                  <a:srgbClr val="FDF098"/>
                </a:solidFill>
                <a:latin typeface="Arial"/>
                <a:ea typeface="Arial"/>
              </a:rPr>
              <a:t>en spray</a:t>
            </a:r>
            <a:endParaRPr lang="ru-RU" sz="8000" b="0" strike="noStrike" spc="-1">
              <a:latin typeface="Arial"/>
            </a:endParaRPr>
          </a:p>
        </p:txBody>
      </p:sp>
      <p:sp>
        <p:nvSpPr>
          <p:cNvPr id="236" name="Удобно носить с собой, чтобы принимать без пропусков"/>
          <p:cNvSpPr/>
          <p:nvPr/>
        </p:nvSpPr>
        <p:spPr>
          <a:xfrm>
            <a:off x="17419320" y="7634160"/>
            <a:ext cx="632412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100" b="0" strike="noStrike" spc="-1">
                <a:solidFill>
                  <a:srgbClr val="FFFFFF"/>
                </a:solidFill>
                <a:latin typeface="Arial"/>
                <a:ea typeface="Arial"/>
              </a:rPr>
              <a:t>Fácil de llevar - para no olvidar ninguna dosis</a:t>
            </a:r>
            <a:endParaRPr lang="ru-RU" sz="3100" b="0" strike="noStrike" spc="-1">
              <a:latin typeface="Arial"/>
            </a:endParaRPr>
          </a:p>
        </p:txBody>
      </p:sp>
      <p:sp>
        <p:nvSpPr>
          <p:cNvPr id="237" name="Точная дозировка, невозможно ошибиться"/>
          <p:cNvSpPr/>
          <p:nvPr/>
        </p:nvSpPr>
        <p:spPr>
          <a:xfrm>
            <a:off x="4176360" y="7493400"/>
            <a:ext cx="6057000" cy="1861345"/>
          </a:xfrm>
          <a:prstGeom prst="rect">
            <a:avLst/>
          </a:prstGeom>
          <a:noFill/>
          <a:ln w="12700">
            <a:noFill/>
          </a:ln>
        </p:spPr>
        <p:style>
          <a:lnRef idx="0">
            <a:scrgbClr r="0" g="0" b="0"/>
          </a:lnRef>
          <a:fillRef idx="0">
            <a:scrgbClr r="0" g="0" b="0"/>
          </a:fillRef>
          <a:effectRef idx="0">
            <a:scrgbClr r="0" g="0" b="0"/>
          </a:effectRef>
          <a:fontRef idx="minor"/>
        </p:style>
        <p:txBody>
          <a:bodyPr wrap="square" lIns="71280" tIns="71280" rIns="71280" bIns="71280" anchor="ctr">
            <a:spAutoFit/>
          </a:bodyPr>
          <a:lstStyle/>
          <a:p>
            <a:pPr>
              <a:lnSpc>
                <a:spcPct val="120000"/>
              </a:lnSpc>
              <a:tabLst>
                <a:tab pos="0" algn="l"/>
              </a:tabLst>
            </a:pPr>
            <a:r>
              <a:rPr lang="es-AR" sz="3100" b="0" strike="noStrike" spc="-1" dirty="0">
                <a:solidFill>
                  <a:srgbClr val="FFFFFF"/>
                </a:solidFill>
                <a:latin typeface="Arial"/>
                <a:ea typeface="Arial"/>
              </a:rPr>
              <a:t>Administración precisa, </a:t>
            </a:r>
            <a:endParaRPr lang="es-AR" sz="3100" b="0" strike="noStrike" spc="-1" dirty="0" smtClean="0">
              <a:solidFill>
                <a:srgbClr val="FFFFFF"/>
              </a:solidFill>
              <a:latin typeface="Arial"/>
              <a:ea typeface="Arial"/>
            </a:endParaRPr>
          </a:p>
          <a:p>
            <a:pPr>
              <a:lnSpc>
                <a:spcPct val="120000"/>
              </a:lnSpc>
              <a:tabLst>
                <a:tab pos="0" algn="l"/>
              </a:tabLst>
            </a:pPr>
            <a:r>
              <a:rPr lang="es-AR" sz="3100" b="0" strike="noStrike" spc="-1" dirty="0" smtClean="0">
                <a:solidFill>
                  <a:srgbClr val="FFFFFF"/>
                </a:solidFill>
                <a:latin typeface="Arial"/>
                <a:ea typeface="Arial"/>
              </a:rPr>
              <a:t>imposible equivocarse con </a:t>
            </a:r>
          </a:p>
          <a:p>
            <a:pPr>
              <a:lnSpc>
                <a:spcPct val="120000"/>
              </a:lnSpc>
              <a:tabLst>
                <a:tab pos="0" algn="l"/>
              </a:tabLst>
            </a:pPr>
            <a:r>
              <a:rPr lang="es-AR" sz="3100" b="0" strike="noStrike" spc="-1" dirty="0" smtClean="0">
                <a:solidFill>
                  <a:srgbClr val="FFFFFF"/>
                </a:solidFill>
                <a:latin typeface="Arial"/>
                <a:ea typeface="Arial"/>
              </a:rPr>
              <a:t>la </a:t>
            </a:r>
            <a:r>
              <a:rPr lang="es-AR" sz="3100" b="0" strike="noStrike" spc="-1" dirty="0">
                <a:solidFill>
                  <a:srgbClr val="FFFFFF"/>
                </a:solidFill>
                <a:latin typeface="Arial"/>
                <a:ea typeface="Arial"/>
              </a:rPr>
              <a:t>dosis</a:t>
            </a:r>
            <a:endParaRPr lang="ru-RU" sz="3100" b="0" strike="noStrike" spc="-1" dirty="0">
              <a:latin typeface="Arial"/>
            </a:endParaRPr>
          </a:p>
        </p:txBody>
      </p:sp>
      <p:sp>
        <p:nvSpPr>
          <p:cNvPr id="238" name="Флакон из темного стекла экологичен, сохраняет свежесть продукта"/>
          <p:cNvSpPr/>
          <p:nvPr/>
        </p:nvSpPr>
        <p:spPr>
          <a:xfrm>
            <a:off x="17419320" y="3433320"/>
            <a:ext cx="5824440" cy="16725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spc="-1" dirty="0" smtClean="0">
                <a:solidFill>
                  <a:srgbClr val="FFFFFF"/>
                </a:solidFill>
                <a:latin typeface="Arial"/>
                <a:ea typeface="Arial"/>
              </a:rPr>
              <a:t>El frasco</a:t>
            </a:r>
            <a:r>
              <a:rPr lang="es-AR" sz="3100" b="0" strike="noStrike" spc="-1" dirty="0" smtClean="0">
                <a:solidFill>
                  <a:srgbClr val="FFFFFF"/>
                </a:solidFill>
                <a:latin typeface="Arial"/>
                <a:ea typeface="Arial"/>
              </a:rPr>
              <a:t> </a:t>
            </a:r>
            <a:r>
              <a:rPr lang="es-AR" sz="3100" b="0" strike="noStrike" spc="-1" dirty="0">
                <a:solidFill>
                  <a:srgbClr val="FFFFFF"/>
                </a:solidFill>
                <a:latin typeface="Arial"/>
                <a:ea typeface="Arial"/>
              </a:rPr>
              <a:t>de vidrio oscuro mantiene el producto fresco y cuida el medio ambiente</a:t>
            </a:r>
            <a:endParaRPr lang="ru-RU" sz="3100" b="0" strike="noStrike" spc="-1" dirty="0">
              <a:latin typeface="Arial"/>
            </a:endParaRPr>
          </a:p>
        </p:txBody>
      </p:sp>
      <p:pic>
        <p:nvPicPr>
          <p:cNvPr id="239" name="image19.png" descr="image19.png"/>
          <p:cNvPicPr/>
          <p:nvPr/>
        </p:nvPicPr>
        <p:blipFill>
          <a:blip r:embed="rId4"/>
          <a:stretch/>
        </p:blipFill>
        <p:spPr>
          <a:xfrm>
            <a:off x="9948960" y="2567160"/>
            <a:ext cx="4126320" cy="10239840"/>
          </a:xfrm>
          <a:prstGeom prst="rect">
            <a:avLst/>
          </a:prstGeom>
          <a:ln w="12700">
            <a:noFill/>
          </a:ln>
        </p:spPr>
      </p:pic>
      <p:sp>
        <p:nvSpPr>
          <p:cNvPr id="240" name="Кружок"/>
          <p:cNvSpPr/>
          <p:nvPr/>
        </p:nvSpPr>
        <p:spPr>
          <a:xfrm>
            <a:off x="15414480" y="749412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
        <p:nvSpPr>
          <p:cNvPr id="241" name="Кружок"/>
          <p:cNvSpPr/>
          <p:nvPr/>
        </p:nvSpPr>
        <p:spPr>
          <a:xfrm>
            <a:off x="2171520" y="74934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
        <p:nvSpPr>
          <p:cNvPr id="242" name="Кружок"/>
          <p:cNvSpPr/>
          <p:nvPr/>
        </p:nvSpPr>
        <p:spPr>
          <a:xfrm>
            <a:off x="15377400" y="346824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grpSp>
        <p:nvGrpSpPr>
          <p:cNvPr id="243" name="Сгруппировать"/>
          <p:cNvGrpSpPr/>
          <p:nvPr/>
        </p:nvGrpSpPr>
        <p:grpSpPr>
          <a:xfrm>
            <a:off x="2154600" y="5470920"/>
            <a:ext cx="1554120" cy="1554120"/>
            <a:chOff x="2154600" y="5470920"/>
            <a:chExt cx="1554120" cy="1554120"/>
          </a:xfrm>
        </p:grpSpPr>
        <p:sp>
          <p:nvSpPr>
            <p:cNvPr id="244" name="Кружок"/>
            <p:cNvSpPr/>
            <p:nvPr/>
          </p:nvSpPr>
          <p:spPr>
            <a:xfrm>
              <a:off x="2154600" y="547092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45" name="image20.png" descr="image20.png"/>
            <p:cNvPicPr/>
            <p:nvPr/>
          </p:nvPicPr>
          <p:blipFill>
            <a:blip r:embed="rId5"/>
            <a:stretch/>
          </p:blipFill>
          <p:spPr>
            <a:xfrm>
              <a:off x="2267280" y="5580360"/>
              <a:ext cx="1328040" cy="1335240"/>
            </a:xfrm>
            <a:prstGeom prst="rect">
              <a:avLst/>
            </a:prstGeom>
            <a:ln w="12700">
              <a:noFill/>
            </a:ln>
          </p:spPr>
        </p:pic>
      </p:grpSp>
      <p:grpSp>
        <p:nvGrpSpPr>
          <p:cNvPr id="246" name="Сгруппировать"/>
          <p:cNvGrpSpPr/>
          <p:nvPr/>
        </p:nvGrpSpPr>
        <p:grpSpPr>
          <a:xfrm>
            <a:off x="15414480" y="9504000"/>
            <a:ext cx="1554120" cy="1554120"/>
            <a:chOff x="15414480" y="9504000"/>
            <a:chExt cx="1554120" cy="1554120"/>
          </a:xfrm>
        </p:grpSpPr>
        <p:sp>
          <p:nvSpPr>
            <p:cNvPr id="247" name="Кружок"/>
            <p:cNvSpPr/>
            <p:nvPr/>
          </p:nvSpPr>
          <p:spPr>
            <a:xfrm>
              <a:off x="15414480" y="95040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48" name="image21.png" descr="image21.png"/>
            <p:cNvPicPr/>
            <p:nvPr/>
          </p:nvPicPr>
          <p:blipFill>
            <a:blip r:embed="rId6"/>
            <a:stretch/>
          </p:blipFill>
          <p:spPr>
            <a:xfrm>
              <a:off x="15727680" y="9717480"/>
              <a:ext cx="902520" cy="1076400"/>
            </a:xfrm>
            <a:prstGeom prst="rect">
              <a:avLst/>
            </a:prstGeom>
            <a:ln w="12700">
              <a:noFill/>
            </a:ln>
          </p:spPr>
        </p:pic>
        <p:sp>
          <p:nvSpPr>
            <p:cNvPr id="249" name="Линия"/>
            <p:cNvSpPr/>
            <p:nvPr/>
          </p:nvSpPr>
          <p:spPr>
            <a:xfrm flipV="1">
              <a:off x="15573600" y="9799560"/>
              <a:ext cx="1236240" cy="987840"/>
            </a:xfrm>
            <a:prstGeom prst="line">
              <a:avLst/>
            </a:prstGeom>
            <a:ln w="50800">
              <a:solidFill>
                <a:srgbClr val="FFFFFF"/>
              </a:solidFill>
              <a:round/>
            </a:ln>
          </p:spPr>
          <p:style>
            <a:lnRef idx="0">
              <a:scrgbClr r="0" g="0" b="0"/>
            </a:lnRef>
            <a:fillRef idx="0">
              <a:scrgbClr r="0" g="0" b="0"/>
            </a:fillRef>
            <a:effectRef idx="0">
              <a:scrgbClr r="0" g="0" b="0"/>
            </a:effectRef>
            <a:fontRef idx="minor"/>
          </p:style>
        </p:sp>
      </p:grpSp>
      <p:pic>
        <p:nvPicPr>
          <p:cNvPr id="250" name="image22.png" descr="image22.png"/>
          <p:cNvPicPr/>
          <p:nvPr/>
        </p:nvPicPr>
        <p:blipFill>
          <a:blip r:embed="rId7"/>
          <a:stretch/>
        </p:blipFill>
        <p:spPr>
          <a:xfrm>
            <a:off x="15557400" y="7759440"/>
            <a:ext cx="1268280" cy="1023840"/>
          </a:xfrm>
          <a:prstGeom prst="rect">
            <a:avLst/>
          </a:prstGeom>
          <a:ln w="12700">
            <a:noFill/>
          </a:ln>
        </p:spPr>
      </p:pic>
      <p:pic>
        <p:nvPicPr>
          <p:cNvPr id="251" name="image23.png"/>
          <p:cNvPicPr/>
          <p:nvPr/>
        </p:nvPicPr>
        <p:blipFill>
          <a:blip r:embed="rId8"/>
          <a:stretch/>
        </p:blipFill>
        <p:spPr>
          <a:xfrm>
            <a:off x="2502360" y="7897320"/>
            <a:ext cx="952560" cy="843480"/>
          </a:xfrm>
          <a:prstGeom prst="rect">
            <a:avLst/>
          </a:prstGeom>
          <a:ln w="12700">
            <a:noFill/>
          </a:ln>
        </p:spPr>
      </p:pic>
      <p:pic>
        <p:nvPicPr>
          <p:cNvPr id="252" name="image24.png" descr="image24.png"/>
          <p:cNvPicPr/>
          <p:nvPr/>
        </p:nvPicPr>
        <p:blipFill>
          <a:blip r:embed="rId9"/>
          <a:stretch/>
        </p:blipFill>
        <p:spPr>
          <a:xfrm>
            <a:off x="15834600" y="3561120"/>
            <a:ext cx="639000" cy="1368720"/>
          </a:xfrm>
          <a:prstGeom prst="rect">
            <a:avLst/>
          </a:prstGeom>
          <a:ln w="12700">
            <a:noFill/>
          </a:ln>
        </p:spPr>
      </p:pic>
      <p:grpSp>
        <p:nvGrpSpPr>
          <p:cNvPr id="253" name="Сгруппировать"/>
          <p:cNvGrpSpPr/>
          <p:nvPr/>
        </p:nvGrpSpPr>
        <p:grpSpPr>
          <a:xfrm>
            <a:off x="2139840" y="3457080"/>
            <a:ext cx="1568880" cy="1554120"/>
            <a:chOff x="2139840" y="3457080"/>
            <a:chExt cx="1568880" cy="1554120"/>
          </a:xfrm>
        </p:grpSpPr>
        <p:sp>
          <p:nvSpPr>
            <p:cNvPr id="254" name="Кружок"/>
            <p:cNvSpPr/>
            <p:nvPr/>
          </p:nvSpPr>
          <p:spPr>
            <a:xfrm>
              <a:off x="2154600" y="345708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55" name="image23.png" descr="image23.png"/>
            <p:cNvPicPr/>
            <p:nvPr/>
          </p:nvPicPr>
          <p:blipFill>
            <a:blip r:embed="rId10"/>
            <a:srcRect l="60897" t="76690"/>
            <a:stretch/>
          </p:blipFill>
          <p:spPr>
            <a:xfrm>
              <a:off x="2498760" y="3708360"/>
              <a:ext cx="804600" cy="560880"/>
            </a:xfrm>
            <a:prstGeom prst="rect">
              <a:avLst/>
            </a:prstGeom>
            <a:ln w="12700">
              <a:noFill/>
            </a:ln>
          </p:spPr>
        </p:pic>
        <p:pic>
          <p:nvPicPr>
            <p:cNvPr id="256" name="image23.png" descr="image23.png"/>
            <p:cNvPicPr/>
            <p:nvPr/>
          </p:nvPicPr>
          <p:blipFill>
            <a:blip r:embed="rId10"/>
            <a:srcRect l="60897" t="76690"/>
            <a:stretch/>
          </p:blipFill>
          <p:spPr>
            <a:xfrm>
              <a:off x="2498760" y="4199400"/>
              <a:ext cx="804600" cy="560880"/>
            </a:xfrm>
            <a:prstGeom prst="rect">
              <a:avLst/>
            </a:prstGeom>
            <a:ln w="12700">
              <a:noFill/>
            </a:ln>
          </p:spPr>
        </p:pic>
        <p:pic>
          <p:nvPicPr>
            <p:cNvPr id="257" name="image23.png" descr="image23.png"/>
            <p:cNvPicPr/>
            <p:nvPr/>
          </p:nvPicPr>
          <p:blipFill>
            <a:blip r:embed="rId10"/>
            <a:srcRect l="60897" t="76690"/>
            <a:stretch/>
          </p:blipFill>
          <p:spPr>
            <a:xfrm>
              <a:off x="2884680" y="3708360"/>
              <a:ext cx="804600" cy="560880"/>
            </a:xfrm>
            <a:prstGeom prst="rect">
              <a:avLst/>
            </a:prstGeom>
            <a:ln w="12700">
              <a:noFill/>
            </a:ln>
          </p:spPr>
        </p:pic>
        <p:pic>
          <p:nvPicPr>
            <p:cNvPr id="258" name="image23.png" descr="image23.png"/>
            <p:cNvPicPr/>
            <p:nvPr/>
          </p:nvPicPr>
          <p:blipFill>
            <a:blip r:embed="rId10"/>
            <a:srcRect l="60897" t="76690"/>
            <a:stretch/>
          </p:blipFill>
          <p:spPr>
            <a:xfrm>
              <a:off x="2884680" y="4199400"/>
              <a:ext cx="804600" cy="560880"/>
            </a:xfrm>
            <a:prstGeom prst="rect">
              <a:avLst/>
            </a:prstGeom>
            <a:ln w="12700">
              <a:noFill/>
            </a:ln>
          </p:spPr>
        </p:pic>
        <p:pic>
          <p:nvPicPr>
            <p:cNvPr id="259" name="image23.png" descr="image23.png"/>
            <p:cNvPicPr/>
            <p:nvPr/>
          </p:nvPicPr>
          <p:blipFill>
            <a:blip r:embed="rId10"/>
            <a:srcRect l="60897" t="76690"/>
            <a:stretch/>
          </p:blipFill>
          <p:spPr>
            <a:xfrm>
              <a:off x="2139840" y="3708360"/>
              <a:ext cx="804600" cy="560880"/>
            </a:xfrm>
            <a:prstGeom prst="rect">
              <a:avLst/>
            </a:prstGeom>
            <a:ln w="12700">
              <a:noFill/>
            </a:ln>
          </p:spPr>
        </p:pic>
        <p:pic>
          <p:nvPicPr>
            <p:cNvPr id="260" name="image23.png" descr="image23.png"/>
            <p:cNvPicPr/>
            <p:nvPr/>
          </p:nvPicPr>
          <p:blipFill>
            <a:blip r:embed="rId10"/>
            <a:srcRect l="60897" t="76690"/>
            <a:stretch/>
          </p:blipFill>
          <p:spPr>
            <a:xfrm>
              <a:off x="2139840" y="4199400"/>
              <a:ext cx="804600" cy="560880"/>
            </a:xfrm>
            <a:prstGeom prst="rect">
              <a:avLst/>
            </a:prstGeom>
            <a:ln w="12700">
              <a:noFill/>
            </a:ln>
          </p:spPr>
        </p:pic>
      </p:grpSp>
      <p:sp>
        <p:nvSpPr>
          <p:cNvPr id="261" name="Мягкий нейтральный вкус понравится всем — в основе кокосовое масло"/>
          <p:cNvSpPr/>
          <p:nvPr/>
        </p:nvSpPr>
        <p:spPr>
          <a:xfrm>
            <a:off x="4186080" y="9556200"/>
            <a:ext cx="6047280" cy="1861345"/>
          </a:xfrm>
          <a:prstGeom prst="rect">
            <a:avLst/>
          </a:prstGeom>
          <a:noFill/>
          <a:ln w="12700">
            <a:noFill/>
          </a:ln>
        </p:spPr>
        <p:style>
          <a:lnRef idx="0">
            <a:scrgbClr r="0" g="0" b="0"/>
          </a:lnRef>
          <a:fillRef idx="0">
            <a:scrgbClr r="0" g="0" b="0"/>
          </a:fillRef>
          <a:effectRef idx="0">
            <a:scrgbClr r="0" g="0" b="0"/>
          </a:effectRef>
          <a:fontRef idx="minor"/>
        </p:style>
        <p:txBody>
          <a:bodyPr wrap="square" lIns="71280" tIns="71280" rIns="71280" bIns="71280" anchor="ctr">
            <a:spAutoFit/>
          </a:bodyPr>
          <a:lstStyle/>
          <a:p>
            <a:pPr>
              <a:lnSpc>
                <a:spcPct val="120000"/>
              </a:lnSpc>
              <a:tabLst>
                <a:tab pos="0" algn="l"/>
              </a:tabLst>
            </a:pPr>
            <a:r>
              <a:rPr lang="es-AR" sz="3100" b="0" strike="noStrike" spc="-97" dirty="0">
                <a:solidFill>
                  <a:srgbClr val="FFFFFF"/>
                </a:solidFill>
                <a:latin typeface="Arial"/>
                <a:ea typeface="Arial"/>
              </a:rPr>
              <a:t>Agradable composición a base de aceite de coco con un sabor suave y neutral</a:t>
            </a:r>
            <a:endParaRPr lang="ru-RU" sz="3100" b="0" strike="noStrike" spc="-1" dirty="0">
              <a:latin typeface="Arial"/>
            </a:endParaRPr>
          </a:p>
        </p:txBody>
      </p:sp>
      <p:sp>
        <p:nvSpPr>
          <p:cNvPr id="262" name="Не требует хранения в холодильнике"/>
          <p:cNvSpPr/>
          <p:nvPr/>
        </p:nvSpPr>
        <p:spPr>
          <a:xfrm>
            <a:off x="17419320" y="5722560"/>
            <a:ext cx="410652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s-AR" sz="3100" b="0" strike="noStrike" spc="-97">
                <a:solidFill>
                  <a:srgbClr val="FFFFFF"/>
                </a:solidFill>
                <a:latin typeface="Arial"/>
                <a:ea typeface="Arial"/>
              </a:rPr>
              <a:t>No es necesario guardar en la nevera</a:t>
            </a:r>
            <a:endParaRPr lang="ru-RU" sz="3100" b="0" strike="noStrike" spc="-1">
              <a:latin typeface="Arial"/>
            </a:endParaRPr>
          </a:p>
        </p:txBody>
      </p:sp>
      <p:pic>
        <p:nvPicPr>
          <p:cNvPr id="263" name="image30.png"/>
          <p:cNvPicPr/>
          <p:nvPr/>
        </p:nvPicPr>
        <p:blipFill>
          <a:blip r:embed="rId11"/>
          <a:stretch/>
        </p:blipFill>
        <p:spPr>
          <a:xfrm>
            <a:off x="2462040" y="9781560"/>
            <a:ext cx="1087560" cy="1087560"/>
          </a:xfrm>
          <a:prstGeom prst="rect">
            <a:avLst/>
          </a:prstGeom>
          <a:ln w="12700">
            <a:noFill/>
          </a:ln>
        </p:spPr>
      </p:pic>
      <p:pic>
        <p:nvPicPr>
          <p:cNvPr id="264" name="image27.png"/>
          <p:cNvPicPr/>
          <p:nvPr/>
        </p:nvPicPr>
        <p:blipFill>
          <a:blip r:embed="rId12"/>
          <a:stretch/>
        </p:blipFill>
        <p:spPr>
          <a:xfrm>
            <a:off x="15414480" y="5467680"/>
            <a:ext cx="1587600" cy="1587600"/>
          </a:xfrm>
          <a:prstGeom prst="rect">
            <a:avLst/>
          </a:prstGeom>
          <a:ln w="12700">
            <a:noFill/>
          </a:ln>
        </p:spPr>
      </p:pic>
      <p:sp>
        <p:nvSpPr>
          <p:cNvPr id="265" name="Кружок"/>
          <p:cNvSpPr/>
          <p:nvPr/>
        </p:nvSpPr>
        <p:spPr>
          <a:xfrm>
            <a:off x="2171520" y="95562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7.png" descr="image7.png"/>
          <p:cNvPicPr/>
          <p:nvPr/>
        </p:nvPicPr>
        <p:blipFill>
          <a:blip r:embed="rId2"/>
          <a:stretch/>
        </p:blipFill>
        <p:spPr>
          <a:xfrm>
            <a:off x="1537560" y="12793680"/>
            <a:ext cx="1773720" cy="311040"/>
          </a:xfrm>
          <a:prstGeom prst="rect">
            <a:avLst/>
          </a:prstGeom>
          <a:ln w="12700">
            <a:noFill/>
          </a:ln>
        </p:spPr>
      </p:pic>
      <p:sp>
        <p:nvSpPr>
          <p:cNvPr id="267" name="D-Spray"/>
          <p:cNvSpPr/>
          <p:nvPr/>
        </p:nvSpPr>
        <p:spPr>
          <a:xfrm>
            <a:off x="21772800" y="12786480"/>
            <a:ext cx="17578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r>
              <a:rPr lang="en-CA" sz="2000" b="1" strike="noStrike" spc="-1">
                <a:solidFill>
                  <a:srgbClr val="2D2D2E"/>
                </a:solidFill>
                <a:latin typeface="Arial"/>
                <a:ea typeface="Arial"/>
              </a:rPr>
              <a:t> 2000</a:t>
            </a:r>
            <a:endParaRPr lang="ru-RU" sz="2000" b="0" strike="noStrike" spc="-1">
              <a:latin typeface="Arial"/>
            </a:endParaRPr>
          </a:p>
        </p:txBody>
      </p:sp>
      <p:pic>
        <p:nvPicPr>
          <p:cNvPr id="268" name="image12.png" descr="image12.png"/>
          <p:cNvPicPr/>
          <p:nvPr/>
        </p:nvPicPr>
        <p:blipFill>
          <a:blip r:embed="rId3"/>
          <a:stretch/>
        </p:blipFill>
        <p:spPr>
          <a:xfrm>
            <a:off x="23622480" y="-11771280"/>
            <a:ext cx="19628640" cy="13714920"/>
          </a:xfrm>
          <a:prstGeom prst="rect">
            <a:avLst/>
          </a:prstGeom>
          <a:ln w="12700">
            <a:noFill/>
          </a:ln>
        </p:spPr>
      </p:pic>
      <p:sp>
        <p:nvSpPr>
          <p:cNvPr id="269" name="Кто больше…"/>
          <p:cNvSpPr/>
          <p:nvPr/>
        </p:nvSpPr>
        <p:spPr>
          <a:xfrm>
            <a:off x="1417320" y="2500560"/>
            <a:ext cx="10333080" cy="5186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s-AR" sz="8000" b="1" strike="noStrike" spc="-1">
                <a:solidFill>
                  <a:srgbClr val="FFFFFF"/>
                </a:solidFill>
                <a:latin typeface="Arial"/>
                <a:ea typeface="Arial"/>
              </a:rPr>
              <a:t>Quiénes tienen mayor riesgo de desarrollar un </a:t>
            </a:r>
            <a:r>
              <a:rPr lang="es-AR" sz="8000" b="1" strike="noStrike" spc="-1">
                <a:solidFill>
                  <a:srgbClr val="FDF098"/>
                </a:solidFill>
                <a:latin typeface="Arial"/>
                <a:ea typeface="Arial"/>
              </a:rPr>
              <a:t>déficit de vitamina </a:t>
            </a:r>
            <a:r>
              <a:rPr lang="en-US" sz="8000" b="1" strike="noStrike" spc="-1">
                <a:solidFill>
                  <a:srgbClr val="FDF098"/>
                </a:solidFill>
                <a:latin typeface="Arial"/>
                <a:ea typeface="Arial"/>
              </a:rPr>
              <a:t>D</a:t>
            </a:r>
            <a:r>
              <a:rPr lang="en-US" sz="8000" b="1" strike="noStrike" spc="-1" baseline="-25000">
                <a:solidFill>
                  <a:srgbClr val="FDF098"/>
                </a:solidFill>
                <a:latin typeface="Arial"/>
                <a:ea typeface="Arial"/>
              </a:rPr>
              <a:t>3</a:t>
            </a:r>
            <a:r>
              <a:rPr lang="en-US" sz="8000" b="1" strike="noStrike" spc="-1">
                <a:solidFill>
                  <a:srgbClr val="FDF098"/>
                </a:solidFill>
                <a:latin typeface="Arial"/>
                <a:ea typeface="Arial"/>
              </a:rPr>
              <a:t>?</a:t>
            </a:r>
            <a:endParaRPr lang="ru-RU" sz="8000" b="0" strike="noStrike" spc="-1">
              <a:latin typeface="Arial"/>
            </a:endParaRPr>
          </a:p>
        </p:txBody>
      </p:sp>
      <p:grpSp>
        <p:nvGrpSpPr>
          <p:cNvPr id="270" name="Сгруппировать"/>
          <p:cNvGrpSpPr/>
          <p:nvPr/>
        </p:nvGrpSpPr>
        <p:grpSpPr>
          <a:xfrm>
            <a:off x="23724360" y="-2041920"/>
            <a:ext cx="3853440" cy="4946040"/>
            <a:chOff x="23724360" y="-2041920"/>
            <a:chExt cx="3853440" cy="4946040"/>
          </a:xfrm>
        </p:grpSpPr>
        <p:pic>
          <p:nvPicPr>
            <p:cNvPr id="271" name="image13.png" descr="image13.png"/>
            <p:cNvPicPr/>
            <p:nvPr/>
          </p:nvPicPr>
          <p:blipFill>
            <a:blip r:embed="rId4"/>
            <a:stretch/>
          </p:blipFill>
          <p:spPr>
            <a:xfrm>
              <a:off x="26060760" y="-1580400"/>
              <a:ext cx="1517040" cy="4484520"/>
            </a:xfrm>
            <a:prstGeom prst="rect">
              <a:avLst/>
            </a:prstGeom>
            <a:ln w="12700">
              <a:noFill/>
            </a:ln>
          </p:spPr>
        </p:pic>
        <p:pic>
          <p:nvPicPr>
            <p:cNvPr id="272" name="image14.png" descr="image14.png"/>
            <p:cNvPicPr/>
            <p:nvPr/>
          </p:nvPicPr>
          <p:blipFill>
            <a:blip r:embed="rId5" cstate="print">
              <a:alphaModFix amt="76000"/>
            </a:blip>
            <a:stretch/>
          </p:blipFill>
          <p:spPr>
            <a:xfrm flipH="1">
              <a:off x="23724360" y="-2041920"/>
              <a:ext cx="2631240" cy="1838160"/>
            </a:xfrm>
            <a:prstGeom prst="rect">
              <a:avLst/>
            </a:prstGeom>
            <a:ln w="12700">
              <a:noFill/>
            </a:ln>
          </p:spPr>
        </p:pic>
      </p:grpSp>
      <p:sp>
        <p:nvSpPr>
          <p:cNvPr id="273" name="Кружок"/>
          <p:cNvSpPr/>
          <p:nvPr/>
        </p:nvSpPr>
        <p:spPr>
          <a:xfrm>
            <a:off x="-4290840" y="-1858680"/>
            <a:ext cx="17432640" cy="17432640"/>
          </a:xfrm>
          <a:prstGeom prst="ellipse">
            <a:avLst/>
          </a:prstGeom>
          <a:noFill/>
          <a:ln w="50800">
            <a:solidFill>
              <a:srgbClr val="FAF0A4"/>
            </a:solidFill>
            <a:round/>
          </a:ln>
        </p:spPr>
        <p:style>
          <a:lnRef idx="0">
            <a:scrgbClr r="0" g="0" b="0"/>
          </a:lnRef>
          <a:fillRef idx="0">
            <a:scrgbClr r="0" g="0" b="0"/>
          </a:fillRef>
          <a:effectRef idx="0">
            <a:scrgbClr r="0" g="0" b="0"/>
          </a:effectRef>
          <a:fontRef idx="minor"/>
        </p:style>
      </p:sp>
      <p:sp>
        <p:nvSpPr>
          <p:cNvPr id="274"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p:nvPr/>
        </p:nvSpPr>
        <p:spPr>
          <a:xfrm>
            <a:off x="1417320" y="7857720"/>
            <a:ext cx="9883080" cy="3433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ES" sz="3600" b="0" strike="noStrike" spc="-111" dirty="0">
                <a:solidFill>
                  <a:srgbClr val="FFFFFF"/>
                </a:solidFill>
                <a:latin typeface="Arial"/>
                <a:ea typeface="Arial"/>
              </a:rPr>
              <a:t>Los expertos coinciden en que la deficiencia de vitamina D3 se está convirtiendo en una epidemia que afecta a niños, adolescentes, adultos, mujeres embarazadas o en período de lactancia y </a:t>
            </a:r>
            <a:r>
              <a:rPr lang="es-ES" sz="3600" b="0" strike="noStrike" spc="-111" dirty="0" smtClean="0">
                <a:solidFill>
                  <a:srgbClr val="FFFFFF"/>
                </a:solidFill>
                <a:latin typeface="Arial"/>
                <a:ea typeface="Arial"/>
              </a:rPr>
              <a:t>ancianos</a:t>
            </a:r>
            <a:r>
              <a:rPr lang="es-ES" sz="3600" b="0" strike="noStrike" spc="-111" dirty="0">
                <a:solidFill>
                  <a:srgbClr val="FFFFFF"/>
                </a:solidFill>
                <a:latin typeface="Arial"/>
                <a:ea typeface="Arial"/>
              </a:rPr>
              <a:t>.</a:t>
            </a:r>
            <a:endParaRPr lang="ru-RU" sz="3600" b="0" strike="noStrike" spc="-1" dirty="0">
              <a:latin typeface="Arial"/>
            </a:endParaRPr>
          </a:p>
        </p:txBody>
      </p:sp>
      <p:sp>
        <p:nvSpPr>
          <p:cNvPr id="275" name="Жители северных стран, включая Россию"/>
          <p:cNvSpPr/>
          <p:nvPr/>
        </p:nvSpPr>
        <p:spPr>
          <a:xfrm>
            <a:off x="15971400" y="1044000"/>
            <a:ext cx="5709600" cy="1237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000" b="0" strike="noStrike" spc="-94">
                <a:solidFill>
                  <a:srgbClr val="FFFFFF"/>
                </a:solidFill>
                <a:latin typeface="Arial"/>
                <a:ea typeface="Arial"/>
              </a:rPr>
              <a:t>Los habitantes de países septentrionales</a:t>
            </a:r>
            <a:endParaRPr lang="ru-RU" sz="3000" b="0" strike="noStrike" spc="-1">
              <a:latin typeface="Arial"/>
            </a:endParaRPr>
          </a:p>
        </p:txBody>
      </p:sp>
      <p:sp>
        <p:nvSpPr>
          <p:cNvPr id="276" name="Люди с заболеваниями кишечника, печени или почек"/>
          <p:cNvSpPr/>
          <p:nvPr/>
        </p:nvSpPr>
        <p:spPr>
          <a:xfrm>
            <a:off x="15971400" y="3230640"/>
            <a:ext cx="6422040" cy="1237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000" b="0" strike="noStrike" spc="-94">
                <a:solidFill>
                  <a:srgbClr val="FFFFFF"/>
                </a:solidFill>
                <a:latin typeface="Arial"/>
                <a:ea typeface="Arial"/>
              </a:rPr>
              <a:t>Personas con enfermedades intestinales, hepáticas o renales</a:t>
            </a:r>
            <a:endParaRPr lang="ru-RU" sz="3000" b="0" strike="noStrike" spc="-1">
              <a:latin typeface="Arial"/>
            </a:endParaRPr>
          </a:p>
        </p:txBody>
      </p:sp>
      <p:sp>
        <p:nvSpPr>
          <p:cNvPr id="277" name="Взрослые с избыточной массой тела и нарушением всасывания жиров"/>
          <p:cNvSpPr/>
          <p:nvPr/>
        </p:nvSpPr>
        <p:spPr>
          <a:xfrm>
            <a:off x="15946920" y="5417280"/>
            <a:ext cx="6422040" cy="1237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CA" sz="3000" b="0" strike="noStrike" spc="-94" dirty="0" err="1">
                <a:solidFill>
                  <a:srgbClr val="FFFFFF"/>
                </a:solidFill>
                <a:latin typeface="Arial"/>
                <a:ea typeface="Arial"/>
              </a:rPr>
              <a:t>Quienes</a:t>
            </a:r>
            <a:r>
              <a:rPr lang="en-CA" sz="3000" b="0" strike="noStrike" spc="-94" dirty="0">
                <a:solidFill>
                  <a:srgbClr val="FFFFFF"/>
                </a:solidFill>
                <a:latin typeface="Arial"/>
                <a:ea typeface="Arial"/>
              </a:rPr>
              <a:t> </a:t>
            </a:r>
            <a:r>
              <a:rPr lang="en-CA" sz="3000" b="0" strike="noStrike" spc="-94" dirty="0" err="1">
                <a:solidFill>
                  <a:srgbClr val="FFFFFF"/>
                </a:solidFill>
                <a:latin typeface="Arial"/>
                <a:ea typeface="Arial"/>
              </a:rPr>
              <a:t>sufren</a:t>
            </a:r>
            <a:r>
              <a:rPr lang="en-CA" sz="3000" b="0" strike="noStrike" spc="-94" dirty="0">
                <a:solidFill>
                  <a:srgbClr val="FFFFFF"/>
                </a:solidFill>
                <a:latin typeface="Arial"/>
                <a:ea typeface="Arial"/>
              </a:rPr>
              <a:t> </a:t>
            </a:r>
            <a:r>
              <a:rPr lang="es-AR" sz="3000" b="0" strike="noStrike" spc="-94" dirty="0">
                <a:solidFill>
                  <a:srgbClr val="FFFFFF"/>
                </a:solidFill>
                <a:latin typeface="Arial"/>
                <a:ea typeface="Arial"/>
              </a:rPr>
              <a:t>sobrepeso y problemas de </a:t>
            </a:r>
            <a:r>
              <a:rPr lang="es-AR" sz="3000" b="0" strike="noStrike" spc="-94" dirty="0" err="1">
                <a:solidFill>
                  <a:srgbClr val="FFFFFF"/>
                </a:solidFill>
                <a:latin typeface="Arial"/>
                <a:ea typeface="Arial"/>
              </a:rPr>
              <a:t>malabsorción</a:t>
            </a:r>
            <a:r>
              <a:rPr lang="es-AR" sz="3000" b="0" strike="noStrike" spc="-94" dirty="0">
                <a:solidFill>
                  <a:srgbClr val="FFFFFF"/>
                </a:solidFill>
                <a:latin typeface="Arial"/>
                <a:ea typeface="Arial"/>
              </a:rPr>
              <a:t> de grasas</a:t>
            </a:r>
            <a:endParaRPr lang="ru-RU" sz="3000" b="0" strike="noStrike" spc="-1" dirty="0">
              <a:latin typeface="Arial"/>
            </a:endParaRPr>
          </a:p>
        </p:txBody>
      </p:sp>
      <p:sp>
        <p:nvSpPr>
          <p:cNvPr id="278" name="Часто болеющие"/>
          <p:cNvSpPr/>
          <p:nvPr/>
        </p:nvSpPr>
        <p:spPr>
          <a:xfrm>
            <a:off x="15971400" y="7603200"/>
            <a:ext cx="6422040" cy="1239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000" b="0" strike="noStrike" spc="-94" dirty="0">
                <a:solidFill>
                  <a:srgbClr val="FFFFFF"/>
                </a:solidFill>
                <a:latin typeface="Arial"/>
                <a:ea typeface="Arial"/>
              </a:rPr>
              <a:t>Aquellos </a:t>
            </a:r>
            <a:r>
              <a:rPr lang="es-AR" sz="3000" b="0" strike="noStrike" spc="-94" dirty="0" smtClean="0">
                <a:solidFill>
                  <a:srgbClr val="FFFFFF"/>
                </a:solidFill>
                <a:latin typeface="Arial"/>
                <a:ea typeface="Arial"/>
              </a:rPr>
              <a:t>que tienden a enfermar con frecuencia</a:t>
            </a:r>
            <a:endParaRPr lang="ru-RU" sz="3000" b="0" strike="noStrike" spc="-1" dirty="0">
              <a:latin typeface="Arial"/>
            </a:endParaRPr>
          </a:p>
        </p:txBody>
      </p:sp>
      <p:sp>
        <p:nvSpPr>
          <p:cNvPr id="279" name="Обладатели смуглой кожи"/>
          <p:cNvSpPr/>
          <p:nvPr/>
        </p:nvSpPr>
        <p:spPr>
          <a:xfrm>
            <a:off x="15971400" y="9823320"/>
            <a:ext cx="642204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000" b="0" strike="noStrike" spc="-94">
                <a:solidFill>
                  <a:srgbClr val="FFFFFF"/>
                </a:solidFill>
                <a:latin typeface="Arial"/>
                <a:ea typeface="Arial"/>
              </a:rPr>
              <a:t>Las personas de tez oscura</a:t>
            </a:r>
            <a:endParaRPr lang="ru-RU" sz="3000" b="0" strike="noStrike" spc="-1">
              <a:latin typeface="Arial"/>
            </a:endParaRPr>
          </a:p>
        </p:txBody>
      </p:sp>
      <p:sp>
        <p:nvSpPr>
          <p:cNvPr id="280" name="Пожилые люди"/>
          <p:cNvSpPr/>
          <p:nvPr/>
        </p:nvSpPr>
        <p:spPr>
          <a:xfrm>
            <a:off x="15971400" y="11903400"/>
            <a:ext cx="642204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s-AR" sz="3000" b="0" strike="noStrike" spc="-94">
                <a:solidFill>
                  <a:srgbClr val="FFFFFF"/>
                </a:solidFill>
                <a:latin typeface="Arial"/>
                <a:ea typeface="Arial"/>
              </a:rPr>
              <a:t>Los mayores de edad avanzada</a:t>
            </a:r>
            <a:endParaRPr lang="ru-RU" sz="3000" b="0" strike="noStrike" spc="-1">
              <a:latin typeface="Arial"/>
            </a:endParaRPr>
          </a:p>
        </p:txBody>
      </p:sp>
      <p:sp>
        <p:nvSpPr>
          <p:cNvPr id="281" name="Кружок"/>
          <p:cNvSpPr/>
          <p:nvPr/>
        </p:nvSpPr>
        <p:spPr>
          <a:xfrm>
            <a:off x="11310840" y="15069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82" name="Кружок"/>
          <p:cNvSpPr/>
          <p:nvPr/>
        </p:nvSpPr>
        <p:spPr>
          <a:xfrm>
            <a:off x="13982040" y="11127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83" name="Линия"/>
          <p:cNvSpPr/>
          <p:nvPr/>
        </p:nvSpPr>
        <p:spPr>
          <a:xfrm>
            <a:off x="11413080" y="1662480"/>
            <a:ext cx="257472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84" name="Кружок"/>
          <p:cNvSpPr/>
          <p:nvPr/>
        </p:nvSpPr>
        <p:spPr>
          <a:xfrm>
            <a:off x="12442320" y="360504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85" name="Кружок"/>
          <p:cNvSpPr/>
          <p:nvPr/>
        </p:nvSpPr>
        <p:spPr>
          <a:xfrm>
            <a:off x="13982040" y="321048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86" name="Линия"/>
          <p:cNvSpPr/>
          <p:nvPr/>
        </p:nvSpPr>
        <p:spPr>
          <a:xfrm>
            <a:off x="12570120" y="3760560"/>
            <a:ext cx="141192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87" name="Кружок"/>
          <p:cNvSpPr/>
          <p:nvPr/>
        </p:nvSpPr>
        <p:spPr>
          <a:xfrm>
            <a:off x="12945240" y="57279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88" name="Кружок"/>
          <p:cNvSpPr/>
          <p:nvPr/>
        </p:nvSpPr>
        <p:spPr>
          <a:xfrm>
            <a:off x="13982040" y="53337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89" name="Линия"/>
          <p:cNvSpPr/>
          <p:nvPr/>
        </p:nvSpPr>
        <p:spPr>
          <a:xfrm>
            <a:off x="13047480" y="5883480"/>
            <a:ext cx="94788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0" name="Кружок"/>
          <p:cNvSpPr/>
          <p:nvPr/>
        </p:nvSpPr>
        <p:spPr>
          <a:xfrm>
            <a:off x="12894480" y="790200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1" name="Кружок"/>
          <p:cNvSpPr/>
          <p:nvPr/>
        </p:nvSpPr>
        <p:spPr>
          <a:xfrm>
            <a:off x="13982040" y="750780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2" name="Линия"/>
          <p:cNvSpPr/>
          <p:nvPr/>
        </p:nvSpPr>
        <p:spPr>
          <a:xfrm>
            <a:off x="13021920" y="8057880"/>
            <a:ext cx="948240" cy="36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3" name="Кружок"/>
          <p:cNvSpPr/>
          <p:nvPr/>
        </p:nvSpPr>
        <p:spPr>
          <a:xfrm>
            <a:off x="12289680" y="1001232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4" name="Кружок"/>
          <p:cNvSpPr/>
          <p:nvPr/>
        </p:nvSpPr>
        <p:spPr>
          <a:xfrm>
            <a:off x="13982040" y="961812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5" name="Линия"/>
          <p:cNvSpPr/>
          <p:nvPr/>
        </p:nvSpPr>
        <p:spPr>
          <a:xfrm>
            <a:off x="12354120" y="10168200"/>
            <a:ext cx="1607400" cy="36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6" name="Кружок"/>
          <p:cNvSpPr/>
          <p:nvPr/>
        </p:nvSpPr>
        <p:spPr>
          <a:xfrm>
            <a:off x="11073960" y="120927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7" name="Кружок"/>
          <p:cNvSpPr/>
          <p:nvPr/>
        </p:nvSpPr>
        <p:spPr>
          <a:xfrm>
            <a:off x="13982040" y="116985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8" name="Линия"/>
          <p:cNvSpPr/>
          <p:nvPr/>
        </p:nvSpPr>
        <p:spPr>
          <a:xfrm>
            <a:off x="11150640" y="12248280"/>
            <a:ext cx="284364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pic>
        <p:nvPicPr>
          <p:cNvPr id="299" name="image35.png" descr="image35.png"/>
          <p:cNvPicPr/>
          <p:nvPr/>
        </p:nvPicPr>
        <p:blipFill>
          <a:blip r:embed="rId6"/>
          <a:stretch/>
        </p:blipFill>
        <p:spPr>
          <a:xfrm>
            <a:off x="14098680" y="7581600"/>
            <a:ext cx="916560" cy="1002960"/>
          </a:xfrm>
          <a:prstGeom prst="rect">
            <a:avLst/>
          </a:prstGeom>
          <a:ln w="12700">
            <a:noFill/>
          </a:ln>
        </p:spPr>
      </p:pic>
      <p:pic>
        <p:nvPicPr>
          <p:cNvPr id="300" name="image36.png" descr="image36.png"/>
          <p:cNvPicPr/>
          <p:nvPr/>
        </p:nvPicPr>
        <p:blipFill>
          <a:blip r:embed="rId7"/>
          <a:stretch/>
        </p:blipFill>
        <p:spPr>
          <a:xfrm>
            <a:off x="14065200" y="1124280"/>
            <a:ext cx="983880" cy="1076400"/>
          </a:xfrm>
          <a:prstGeom prst="rect">
            <a:avLst/>
          </a:prstGeom>
          <a:ln w="12700">
            <a:noFill/>
          </a:ln>
        </p:spPr>
      </p:pic>
      <p:pic>
        <p:nvPicPr>
          <p:cNvPr id="301" name="image37.png" descr="image37.png"/>
          <p:cNvPicPr/>
          <p:nvPr/>
        </p:nvPicPr>
        <p:blipFill>
          <a:blip r:embed="rId8"/>
          <a:stretch/>
        </p:blipFill>
        <p:spPr>
          <a:xfrm>
            <a:off x="14077800" y="3247560"/>
            <a:ext cx="983880" cy="1076400"/>
          </a:xfrm>
          <a:prstGeom prst="rect">
            <a:avLst/>
          </a:prstGeom>
          <a:ln w="12700">
            <a:noFill/>
          </a:ln>
        </p:spPr>
      </p:pic>
      <p:pic>
        <p:nvPicPr>
          <p:cNvPr id="302" name="image32.png" descr="image32.png"/>
          <p:cNvPicPr/>
          <p:nvPr/>
        </p:nvPicPr>
        <p:blipFill>
          <a:blip r:embed="rId9"/>
          <a:stretch/>
        </p:blipFill>
        <p:spPr>
          <a:xfrm>
            <a:off x="14238360" y="11806200"/>
            <a:ext cx="637200" cy="884160"/>
          </a:xfrm>
          <a:prstGeom prst="rect">
            <a:avLst/>
          </a:prstGeom>
          <a:ln w="12700">
            <a:noFill/>
          </a:ln>
        </p:spPr>
      </p:pic>
      <p:pic>
        <p:nvPicPr>
          <p:cNvPr id="303" name="image38.png" descr="image38.png"/>
          <p:cNvPicPr/>
          <p:nvPr/>
        </p:nvPicPr>
        <p:blipFill>
          <a:blip r:embed="rId10"/>
          <a:stretch/>
        </p:blipFill>
        <p:spPr>
          <a:xfrm>
            <a:off x="14153040" y="5466960"/>
            <a:ext cx="807840" cy="884160"/>
          </a:xfrm>
          <a:prstGeom prst="rect">
            <a:avLst/>
          </a:prstGeom>
          <a:ln w="12700">
            <a:noFill/>
          </a:ln>
        </p:spPr>
      </p:pic>
      <p:pic>
        <p:nvPicPr>
          <p:cNvPr id="304" name="image39.png" descr="image39.png"/>
          <p:cNvPicPr/>
          <p:nvPr/>
        </p:nvPicPr>
        <p:blipFill>
          <a:blip r:embed="rId11"/>
          <a:stretch/>
        </p:blipFill>
        <p:spPr>
          <a:xfrm>
            <a:off x="14078160" y="9677520"/>
            <a:ext cx="956520" cy="1046520"/>
          </a:xfrm>
          <a:prstGeom prst="rect">
            <a:avLst/>
          </a:prstGeom>
          <a:ln w="12700">
            <a:noFill/>
          </a:ln>
        </p:spPr>
      </p:pic>
      <p:sp>
        <p:nvSpPr>
          <p:cNvPr id="305" name="TextBox 45"/>
          <p:cNvSpPr/>
          <p:nvPr/>
        </p:nvSpPr>
        <p:spPr>
          <a:xfrm>
            <a:off x="3533400" y="1050048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FFFFF"/>
                </a:solidFill>
                <a:latin typeface="Arial"/>
                <a:ea typeface="Arial"/>
              </a:rPr>
              <a:t>4</a:t>
            </a:r>
            <a:endParaRPr lang="ru-RU" sz="30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TotalTime>
  <Words>991</Words>
  <Application>Microsoft Macintosh PowerPoint</Application>
  <PresentationFormat>Personalizado</PresentationFormat>
  <Paragraphs>139</Paragraphs>
  <Slides>14</Slides>
  <Notes>3</Notes>
  <HiddenSlides>0</HiddenSlides>
  <MMClips>0</MMClips>
  <ScaleCrop>false</ScaleCrop>
  <HeadingPairs>
    <vt:vector size="4" baseType="variant">
      <vt:variant>
        <vt:lpstr>Tema</vt:lpstr>
      </vt:variant>
      <vt:variant>
        <vt:i4>4</vt:i4>
      </vt:variant>
      <vt:variant>
        <vt:lpstr>Títulos de diapositiva</vt:lpstr>
      </vt:variant>
      <vt:variant>
        <vt:i4>14</vt:i4>
      </vt:variant>
    </vt:vector>
  </HeadingPairs>
  <TitlesOfParts>
    <vt:vector size="18" baseType="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Ekaterina.Zhuravel</dc:creator>
  <dc:description/>
  <cp:lastModifiedBy>Antivirus Equipo</cp:lastModifiedBy>
  <cp:revision>82</cp:revision>
  <dcterms:modified xsi:type="dcterms:W3CDTF">2023-04-12T19:26:34Z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8</vt:i4>
  </property>
  <property fmtid="{D5CDD505-2E9C-101B-9397-08002B2CF9AE}" pid="3" name="PresentationFormat">
    <vt:lpwstr>Произвольный</vt:lpwstr>
  </property>
  <property fmtid="{D5CDD505-2E9C-101B-9397-08002B2CF9AE}" pid="4" name="Slides">
    <vt:i4>14</vt:i4>
  </property>
</Properties>
</file>